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6"/>
  </p:notesMasterIdLst>
  <p:sldIdLst>
    <p:sldId id="259" r:id="rId2"/>
    <p:sldId id="327" r:id="rId3"/>
    <p:sldId id="300" r:id="rId4"/>
    <p:sldId id="328" r:id="rId5"/>
    <p:sldId id="329" r:id="rId6"/>
    <p:sldId id="330" r:id="rId7"/>
    <p:sldId id="331" r:id="rId8"/>
    <p:sldId id="332" r:id="rId9"/>
    <p:sldId id="333" r:id="rId10"/>
    <p:sldId id="334" r:id="rId11"/>
    <p:sldId id="335" r:id="rId12"/>
    <p:sldId id="336" r:id="rId13"/>
    <p:sldId id="337" r:id="rId14"/>
    <p:sldId id="338" r:id="rId15"/>
    <p:sldId id="339" r:id="rId16"/>
    <p:sldId id="340" r:id="rId17"/>
    <p:sldId id="341" r:id="rId18"/>
    <p:sldId id="342" r:id="rId19"/>
    <p:sldId id="343" r:id="rId20"/>
    <p:sldId id="344" r:id="rId21"/>
    <p:sldId id="345" r:id="rId22"/>
    <p:sldId id="347" r:id="rId23"/>
    <p:sldId id="346" r:id="rId24"/>
    <p:sldId id="348" r:id="rId25"/>
    <p:sldId id="349" r:id="rId26"/>
    <p:sldId id="350" r:id="rId27"/>
    <p:sldId id="351" r:id="rId28"/>
    <p:sldId id="352" r:id="rId29"/>
    <p:sldId id="353" r:id="rId30"/>
    <p:sldId id="354" r:id="rId31"/>
    <p:sldId id="355" r:id="rId32"/>
    <p:sldId id="356" r:id="rId33"/>
    <p:sldId id="357" r:id="rId34"/>
    <p:sldId id="358" r:id="rId35"/>
    <p:sldId id="360" r:id="rId36"/>
    <p:sldId id="361" r:id="rId37"/>
    <p:sldId id="359" r:id="rId38"/>
    <p:sldId id="362" r:id="rId39"/>
    <p:sldId id="363" r:id="rId40"/>
    <p:sldId id="364" r:id="rId41"/>
    <p:sldId id="365" r:id="rId42"/>
    <p:sldId id="366" r:id="rId43"/>
    <p:sldId id="367" r:id="rId44"/>
    <p:sldId id="326" r:id="rId4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369"/>
    <p:restoredTop sz="94629"/>
  </p:normalViewPr>
  <p:slideViewPr>
    <p:cSldViewPr>
      <p:cViewPr>
        <p:scale>
          <a:sx n="66" d="100"/>
          <a:sy n="66" d="100"/>
        </p:scale>
        <p:origin x="3036" y="96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7C7978-D83B-6A41-BE21-B082D646175D}" type="datetimeFigureOut">
              <a:rPr lang="en-US" smtClean="0"/>
              <a:t>9/11/2016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B13349-D1BD-1848-88E8-6500F49CA9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8098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B13349-D1BD-1848-88E8-6500F49CA9F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4938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B13349-D1BD-1848-88E8-6500F49CA9F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8177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B13349-D1BD-1848-88E8-6500F49CA9F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4204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9/25/12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C25CCFA-6216-4CB5-B6DD-CC9A7199145D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74557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9/25/12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4C7467F-3E38-4938-8D87-063F1AB74C21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26887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9/25/12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2E414E7-7DBD-45A8-8705-12C5A6DC5425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3554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9/25/12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DB6E108-B86F-4018-9E68-00E49058A8B6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79718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9/25/12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6F01AC1-B7F3-4F1A-B4C7-2B3418E3F3DD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64303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9/25/12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E9353C4-AF0E-4E55-B4D6-B5F9B530256C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55942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9/25/12</a:t>
            </a: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7D1B982-2FFC-42A9-8FCB-8E44F00B2767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601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9/25/12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1CF4FBC-BFD6-45C9-B9C7-F5AE1CCC87E6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06131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9/25/12</a:t>
            </a: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01E5F8A-A2A5-4E9B-999F-7AC083E8A53A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05950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9/25/12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FB6D847-ED7D-425E-A0BA-3B8E817D4FCD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02404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9/25/12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13FAA35-916B-4A5F-B441-4AD8AAB649DE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79574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3891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rgbClr val="000000"/>
                </a:solidFill>
                <a:ea typeface="ヒラギノ角ゴ Pro W3" charset="-128"/>
              </a:rPr>
              <a:t>9/25/12</a:t>
            </a:r>
          </a:p>
        </p:txBody>
      </p:sp>
      <p:sp>
        <p:nvSpPr>
          <p:cNvPr id="3891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ea typeface="ヒラギノ角ゴ Pro W3" charset="-128"/>
            </a:endParaRPr>
          </a:p>
        </p:txBody>
      </p:sp>
      <p:sp>
        <p:nvSpPr>
          <p:cNvPr id="3891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147C340D-B6CC-4E76-8D3D-4CEF37FA910D}" type="slidenum">
              <a:rPr lang="en-US">
                <a:solidFill>
                  <a:srgbClr val="000000"/>
                </a:solidFill>
                <a:ea typeface="ヒラギノ角ゴ Pro W3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>
              <a:solidFill>
                <a:srgbClr val="000000"/>
              </a:solidFill>
              <a:ea typeface="ヒラギノ角ゴ Pro W3" charset="-128"/>
            </a:endParaRPr>
          </a:p>
        </p:txBody>
      </p:sp>
      <p:pic>
        <p:nvPicPr>
          <p:cNvPr id="1031" name="Picture 6" descr="BU_minimal.jpg"/>
          <p:cNvPicPr>
            <a:picLocks noChangeAspect="1"/>
          </p:cNvPicPr>
          <p:nvPr userDrawn="1"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65172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ヒラギノ角ゴ Pro W3" charset="-128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ヒラギノ角ゴ Pro W3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ヒラギノ角ゴ Pro W3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ヒラギノ角ゴ Pro W3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ヒラギノ角ゴ Pro W3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ヒラギノ角ゴ Pro W3" charset="-128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ヒラギノ角ゴ Pro W3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ヒラギノ角ゴ Pro W3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ヒラギノ角ゴ Pro W3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ヒラギノ角ゴ Pro W3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tiff"/><Relationship Id="rId4" Type="http://schemas.openxmlformats.org/officeDocument/2006/relationships/image" Target="../media/image24.tif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hyperlink" Target="https://archive.ics.uci.edu/ml/datasets/Iris)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tiff"/><Relationship Id="rId4" Type="http://schemas.openxmlformats.org/officeDocument/2006/relationships/image" Target="../media/image36.tif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iff"/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tiff"/><Relationship Id="rId4" Type="http://schemas.openxmlformats.org/officeDocument/2006/relationships/image" Target="../media/image40.tiff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tiff"/><Relationship Id="rId5" Type="http://schemas.openxmlformats.org/officeDocument/2006/relationships/image" Target="../media/image6.tiff"/><Relationship Id="rId4" Type="http://schemas.openxmlformats.org/officeDocument/2006/relationships/image" Target="../media/image5.tiff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tiff"/><Relationship Id="rId4" Type="http://schemas.openxmlformats.org/officeDocument/2006/relationships/image" Target="../media/image10.tif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19200" y="1371600"/>
            <a:ext cx="7010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SSIE 637</a:t>
            </a:r>
          </a:p>
          <a:p>
            <a:pPr algn="ctr"/>
            <a:r>
              <a:rPr lang="en-US" sz="3600" dirty="0" smtClean="0"/>
              <a:t>Advanced Topics in Healthcare</a:t>
            </a:r>
            <a:endParaRPr lang="en-US" sz="3600" dirty="0"/>
          </a:p>
        </p:txBody>
      </p:sp>
      <p:sp>
        <p:nvSpPr>
          <p:cNvPr id="5" name="TextBox 4"/>
          <p:cNvSpPr txBox="1"/>
          <p:nvPr/>
        </p:nvSpPr>
        <p:spPr>
          <a:xfrm>
            <a:off x="2590800" y="2743200"/>
            <a:ext cx="381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Lecture #4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4539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 bwMode="auto">
          <a:xfrm>
            <a:off x="251520" y="116633"/>
            <a:ext cx="8686800" cy="5040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ヒラギノ角ゴ Pro W3" charset="-128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ヒラギノ角ゴ Pro W3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ヒラギノ角ゴ Pro W3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ヒラギノ角ゴ Pro W3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ヒラギノ角ゴ Pro W3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l" eaLnBrk="1" hangingPunct="1"/>
            <a:r>
              <a:rPr lang="en-US" sz="2000" kern="0" dirty="0" smtClean="0">
                <a:solidFill>
                  <a:srgbClr val="247A5B"/>
                </a:solidFill>
                <a:latin typeface="Arial Black" charset="0"/>
              </a:rPr>
              <a:t>Data Mining with Rule Association: Application in Healthcare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2776" y="836712"/>
            <a:ext cx="7164288" cy="503391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80760" y="4414937"/>
            <a:ext cx="4696304" cy="167171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15523" y="1693703"/>
            <a:ext cx="3350642" cy="2505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102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9294590"/>
              </p:ext>
            </p:extLst>
          </p:nvPr>
        </p:nvGraphicFramePr>
        <p:xfrm>
          <a:off x="395536" y="836712"/>
          <a:ext cx="7490890" cy="4525956"/>
        </p:xfrm>
        <a:graphic>
          <a:graphicData uri="http://schemas.openxmlformats.org/drawingml/2006/table">
            <a:tbl>
              <a:tblPr/>
              <a:tblGrid>
                <a:gridCol w="680990"/>
                <a:gridCol w="680990"/>
                <a:gridCol w="680990"/>
                <a:gridCol w="680990"/>
                <a:gridCol w="680990"/>
                <a:gridCol w="680990"/>
                <a:gridCol w="680990"/>
                <a:gridCol w="680990"/>
                <a:gridCol w="680990"/>
                <a:gridCol w="680990"/>
                <a:gridCol w="680990"/>
              </a:tblGrid>
              <a:tr h="167628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Age</a:t>
                      </a:r>
                    </a:p>
                  </a:txBody>
                  <a:tcPr marL="10477" marR="10477" marT="104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Menopause</a:t>
                      </a:r>
                    </a:p>
                  </a:txBody>
                  <a:tcPr marL="10477" marR="10477" marT="104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tumorsize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0477" marR="10477" marT="104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Inv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-nodes</a:t>
                      </a:r>
                    </a:p>
                  </a:txBody>
                  <a:tcPr marL="10477" marR="10477" marT="104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nodes-caps</a:t>
                      </a:r>
                    </a:p>
                  </a:txBody>
                  <a:tcPr marL="10477" marR="10477" marT="104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deg-malig</a:t>
                      </a:r>
                    </a:p>
                  </a:txBody>
                  <a:tcPr marL="10477" marR="10477" marT="104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breast</a:t>
                      </a:r>
                    </a:p>
                  </a:txBody>
                  <a:tcPr marL="10477" marR="10477" marT="104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breast-quad</a:t>
                      </a:r>
                    </a:p>
                  </a:txBody>
                  <a:tcPr marL="10477" marR="10477" marT="104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irradiat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0477" marR="10477" marT="104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classs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0477" marR="10477" marT="104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0477" marR="10477" marT="104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90000"/>
                      </a:schemeClr>
                    </a:solidFill>
                  </a:tcPr>
                </a:tc>
              </a:tr>
              <a:tr h="167628"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'40-49'</a:t>
                      </a:r>
                    </a:p>
                  </a:txBody>
                  <a:tcPr marL="10477" marR="10477" marT="104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'premeno'</a:t>
                      </a:r>
                    </a:p>
                  </a:txBody>
                  <a:tcPr marL="10477" marR="10477" marT="104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'15-19'</a:t>
                      </a:r>
                    </a:p>
                  </a:txBody>
                  <a:tcPr marL="10477" marR="10477" marT="104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'0-2'</a:t>
                      </a:r>
                    </a:p>
                  </a:txBody>
                  <a:tcPr marL="10477" marR="10477" marT="104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r-T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'yes'</a:t>
                      </a:r>
                    </a:p>
                  </a:txBody>
                  <a:tcPr marL="10477" marR="10477" marT="104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'3'</a:t>
                      </a:r>
                    </a:p>
                  </a:txBody>
                  <a:tcPr marL="10477" marR="10477" marT="104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'right'</a:t>
                      </a:r>
                    </a:p>
                  </a:txBody>
                  <a:tcPr marL="10477" marR="10477" marT="104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'left_up'</a:t>
                      </a:r>
                    </a:p>
                  </a:txBody>
                  <a:tcPr marL="10477" marR="10477" marT="104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r-T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'no'</a:t>
                      </a:r>
                    </a:p>
                  </a:txBody>
                  <a:tcPr marL="10477" marR="10477" marT="104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'recurrence-events'</a:t>
                      </a:r>
                    </a:p>
                  </a:txBody>
                  <a:tcPr marL="10477" marR="10477" marT="104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67628"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'50-59'</a:t>
                      </a:r>
                    </a:p>
                  </a:txBody>
                  <a:tcPr marL="10477" marR="10477" marT="104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'ge40'</a:t>
                      </a:r>
                    </a:p>
                  </a:txBody>
                  <a:tcPr marL="10477" marR="10477" marT="104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'15-19'</a:t>
                      </a:r>
                    </a:p>
                  </a:txBody>
                  <a:tcPr marL="10477" marR="10477" marT="104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'0-2'</a:t>
                      </a:r>
                    </a:p>
                  </a:txBody>
                  <a:tcPr marL="10477" marR="10477" marT="104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r-T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'no'</a:t>
                      </a:r>
                    </a:p>
                  </a:txBody>
                  <a:tcPr marL="10477" marR="10477" marT="104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'1'</a:t>
                      </a:r>
                    </a:p>
                  </a:txBody>
                  <a:tcPr marL="10477" marR="10477" marT="104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'right'</a:t>
                      </a:r>
                    </a:p>
                  </a:txBody>
                  <a:tcPr marL="10477" marR="10477" marT="104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'central'</a:t>
                      </a:r>
                    </a:p>
                  </a:txBody>
                  <a:tcPr marL="10477" marR="10477" marT="104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r-T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'no'</a:t>
                      </a:r>
                    </a:p>
                  </a:txBody>
                  <a:tcPr marL="10477" marR="10477" marT="104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'no-recurrence-events'</a:t>
                      </a:r>
                    </a:p>
                  </a:txBody>
                  <a:tcPr marL="10477" marR="10477" marT="104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67628"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'50-59'</a:t>
                      </a:r>
                    </a:p>
                  </a:txBody>
                  <a:tcPr marL="10477" marR="10477" marT="104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'ge40'</a:t>
                      </a:r>
                    </a:p>
                  </a:txBody>
                  <a:tcPr marL="10477" marR="10477" marT="104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'35-39'</a:t>
                      </a:r>
                    </a:p>
                  </a:txBody>
                  <a:tcPr marL="10477" marR="10477" marT="104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'0-2'</a:t>
                      </a:r>
                    </a:p>
                  </a:txBody>
                  <a:tcPr marL="10477" marR="10477" marT="104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r-T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'no'</a:t>
                      </a:r>
                    </a:p>
                  </a:txBody>
                  <a:tcPr marL="10477" marR="10477" marT="104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'2'</a:t>
                      </a:r>
                    </a:p>
                  </a:txBody>
                  <a:tcPr marL="10477" marR="10477" marT="104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'left'</a:t>
                      </a:r>
                    </a:p>
                  </a:txBody>
                  <a:tcPr marL="10477" marR="10477" marT="104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'left_low'</a:t>
                      </a:r>
                    </a:p>
                  </a:txBody>
                  <a:tcPr marL="10477" marR="10477" marT="104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r-T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'no'</a:t>
                      </a:r>
                    </a:p>
                  </a:txBody>
                  <a:tcPr marL="10477" marR="10477" marT="104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'recurrence-events'</a:t>
                      </a:r>
                    </a:p>
                  </a:txBody>
                  <a:tcPr marL="10477" marR="10477" marT="104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67628"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'40-49'</a:t>
                      </a:r>
                    </a:p>
                  </a:txBody>
                  <a:tcPr marL="10477" marR="10477" marT="104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'premeno'</a:t>
                      </a:r>
                    </a:p>
                  </a:txBody>
                  <a:tcPr marL="10477" marR="10477" marT="104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'35-39'</a:t>
                      </a:r>
                    </a:p>
                  </a:txBody>
                  <a:tcPr marL="10477" marR="10477" marT="104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'0-2'</a:t>
                      </a:r>
                    </a:p>
                  </a:txBody>
                  <a:tcPr marL="10477" marR="10477" marT="104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r-T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'yes'</a:t>
                      </a:r>
                    </a:p>
                  </a:txBody>
                  <a:tcPr marL="10477" marR="10477" marT="104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'3'</a:t>
                      </a:r>
                    </a:p>
                  </a:txBody>
                  <a:tcPr marL="10477" marR="10477" marT="104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'right'</a:t>
                      </a:r>
                    </a:p>
                  </a:txBody>
                  <a:tcPr marL="10477" marR="10477" marT="104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'left_low'</a:t>
                      </a:r>
                    </a:p>
                  </a:txBody>
                  <a:tcPr marL="10477" marR="10477" marT="104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r-T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'yes'</a:t>
                      </a:r>
                    </a:p>
                  </a:txBody>
                  <a:tcPr marL="10477" marR="10477" marT="104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'no-recurrence-events'</a:t>
                      </a:r>
                    </a:p>
                  </a:txBody>
                  <a:tcPr marL="10477" marR="10477" marT="104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67628"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'40-49'</a:t>
                      </a:r>
                    </a:p>
                  </a:txBody>
                  <a:tcPr marL="10477" marR="10477" marT="104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'premeno'</a:t>
                      </a:r>
                    </a:p>
                  </a:txBody>
                  <a:tcPr marL="10477" marR="10477" marT="104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'30-34'</a:t>
                      </a:r>
                    </a:p>
                  </a:txBody>
                  <a:tcPr marL="10477" marR="10477" marT="104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'3-5'</a:t>
                      </a:r>
                    </a:p>
                  </a:txBody>
                  <a:tcPr marL="10477" marR="10477" marT="104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r-T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'yes'</a:t>
                      </a:r>
                    </a:p>
                  </a:txBody>
                  <a:tcPr marL="10477" marR="10477" marT="104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'2'</a:t>
                      </a:r>
                    </a:p>
                  </a:txBody>
                  <a:tcPr marL="10477" marR="10477" marT="104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'left'</a:t>
                      </a:r>
                    </a:p>
                  </a:txBody>
                  <a:tcPr marL="10477" marR="10477" marT="104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'right_up'</a:t>
                      </a:r>
                    </a:p>
                  </a:txBody>
                  <a:tcPr marL="10477" marR="10477" marT="104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r-T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'no'</a:t>
                      </a:r>
                    </a:p>
                  </a:txBody>
                  <a:tcPr marL="10477" marR="10477" marT="104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'recurrence-events'</a:t>
                      </a:r>
                    </a:p>
                  </a:txBody>
                  <a:tcPr marL="10477" marR="10477" marT="104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67628"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'50-59'</a:t>
                      </a:r>
                    </a:p>
                  </a:txBody>
                  <a:tcPr marL="10477" marR="10477" marT="104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'premeno'</a:t>
                      </a:r>
                    </a:p>
                  </a:txBody>
                  <a:tcPr marL="10477" marR="10477" marT="104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'25-29'</a:t>
                      </a:r>
                    </a:p>
                  </a:txBody>
                  <a:tcPr marL="10477" marR="10477" marT="104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'3-5'</a:t>
                      </a:r>
                    </a:p>
                  </a:txBody>
                  <a:tcPr marL="10477" marR="10477" marT="104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r-T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'no'</a:t>
                      </a:r>
                    </a:p>
                  </a:txBody>
                  <a:tcPr marL="10477" marR="10477" marT="104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'2'</a:t>
                      </a:r>
                    </a:p>
                  </a:txBody>
                  <a:tcPr marL="10477" marR="10477" marT="104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'right'</a:t>
                      </a:r>
                    </a:p>
                  </a:txBody>
                  <a:tcPr marL="10477" marR="10477" marT="104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'left_up'</a:t>
                      </a:r>
                    </a:p>
                  </a:txBody>
                  <a:tcPr marL="10477" marR="10477" marT="104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r-T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'yes'</a:t>
                      </a:r>
                    </a:p>
                  </a:txBody>
                  <a:tcPr marL="10477" marR="10477" marT="104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'no-recurrence-events'</a:t>
                      </a:r>
                    </a:p>
                  </a:txBody>
                  <a:tcPr marL="10477" marR="10477" marT="104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67628"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'50-59'</a:t>
                      </a:r>
                    </a:p>
                  </a:txBody>
                  <a:tcPr marL="10477" marR="10477" marT="104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'ge40'</a:t>
                      </a:r>
                    </a:p>
                  </a:txBody>
                  <a:tcPr marL="10477" marR="10477" marT="104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'40-44'</a:t>
                      </a:r>
                    </a:p>
                  </a:txBody>
                  <a:tcPr marL="10477" marR="10477" marT="104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'0-2'</a:t>
                      </a:r>
                    </a:p>
                  </a:txBody>
                  <a:tcPr marL="10477" marR="10477" marT="104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r-T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'no'</a:t>
                      </a:r>
                    </a:p>
                  </a:txBody>
                  <a:tcPr marL="10477" marR="10477" marT="104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'3'</a:t>
                      </a:r>
                    </a:p>
                  </a:txBody>
                  <a:tcPr marL="10477" marR="10477" marT="104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'left'</a:t>
                      </a:r>
                    </a:p>
                  </a:txBody>
                  <a:tcPr marL="10477" marR="10477" marT="104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'left_up'</a:t>
                      </a:r>
                    </a:p>
                  </a:txBody>
                  <a:tcPr marL="10477" marR="10477" marT="104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r-T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'no'</a:t>
                      </a:r>
                    </a:p>
                  </a:txBody>
                  <a:tcPr marL="10477" marR="10477" marT="104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'no-recurrence-events'</a:t>
                      </a:r>
                    </a:p>
                  </a:txBody>
                  <a:tcPr marL="10477" marR="10477" marT="104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67628"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'40-49'</a:t>
                      </a:r>
                    </a:p>
                  </a:txBody>
                  <a:tcPr marL="10477" marR="10477" marT="104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'premeno'</a:t>
                      </a:r>
                    </a:p>
                  </a:txBody>
                  <a:tcPr marL="10477" marR="10477" marT="104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'10-14'</a:t>
                      </a:r>
                    </a:p>
                  </a:txBody>
                  <a:tcPr marL="10477" marR="10477" marT="104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'0-2'</a:t>
                      </a:r>
                    </a:p>
                  </a:txBody>
                  <a:tcPr marL="10477" marR="10477" marT="104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r-T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'no'</a:t>
                      </a:r>
                    </a:p>
                  </a:txBody>
                  <a:tcPr marL="10477" marR="10477" marT="104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'2'</a:t>
                      </a:r>
                    </a:p>
                  </a:txBody>
                  <a:tcPr marL="10477" marR="10477" marT="104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'left'</a:t>
                      </a:r>
                    </a:p>
                  </a:txBody>
                  <a:tcPr marL="10477" marR="10477" marT="104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'left_up'</a:t>
                      </a:r>
                    </a:p>
                  </a:txBody>
                  <a:tcPr marL="10477" marR="10477" marT="104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r-T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'no'</a:t>
                      </a:r>
                    </a:p>
                  </a:txBody>
                  <a:tcPr marL="10477" marR="10477" marT="104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'no-recurrence-events'</a:t>
                      </a:r>
                    </a:p>
                  </a:txBody>
                  <a:tcPr marL="10477" marR="10477" marT="104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67628"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'40-49'</a:t>
                      </a:r>
                    </a:p>
                  </a:txBody>
                  <a:tcPr marL="10477" marR="10477" marT="104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'premeno'</a:t>
                      </a:r>
                    </a:p>
                  </a:txBody>
                  <a:tcPr marL="10477" marR="10477" marT="104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'0-4'</a:t>
                      </a:r>
                    </a:p>
                  </a:txBody>
                  <a:tcPr marL="10477" marR="10477" marT="104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'0-2'</a:t>
                      </a:r>
                    </a:p>
                  </a:txBody>
                  <a:tcPr marL="10477" marR="10477" marT="104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r-T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'no'</a:t>
                      </a:r>
                    </a:p>
                  </a:txBody>
                  <a:tcPr marL="10477" marR="10477" marT="104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'2'</a:t>
                      </a:r>
                    </a:p>
                  </a:txBody>
                  <a:tcPr marL="10477" marR="10477" marT="104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'right'</a:t>
                      </a:r>
                    </a:p>
                  </a:txBody>
                  <a:tcPr marL="10477" marR="10477" marT="104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'right_low'</a:t>
                      </a:r>
                    </a:p>
                  </a:txBody>
                  <a:tcPr marL="10477" marR="10477" marT="104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r-T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'no'</a:t>
                      </a:r>
                    </a:p>
                  </a:txBody>
                  <a:tcPr marL="10477" marR="10477" marT="104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'no-recurrence-events'</a:t>
                      </a:r>
                    </a:p>
                  </a:txBody>
                  <a:tcPr marL="10477" marR="10477" marT="104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67628"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'40-49'</a:t>
                      </a:r>
                    </a:p>
                  </a:txBody>
                  <a:tcPr marL="10477" marR="10477" marT="104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'ge40'</a:t>
                      </a:r>
                    </a:p>
                  </a:txBody>
                  <a:tcPr marL="10477" marR="10477" marT="104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'40-44'</a:t>
                      </a:r>
                    </a:p>
                  </a:txBody>
                  <a:tcPr marL="10477" marR="10477" marT="104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'15-17'</a:t>
                      </a:r>
                    </a:p>
                  </a:txBody>
                  <a:tcPr marL="10477" marR="10477" marT="104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r-T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'yes'</a:t>
                      </a:r>
                    </a:p>
                  </a:txBody>
                  <a:tcPr marL="10477" marR="10477" marT="104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'2'</a:t>
                      </a:r>
                    </a:p>
                  </a:txBody>
                  <a:tcPr marL="10477" marR="10477" marT="104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'right'</a:t>
                      </a:r>
                    </a:p>
                  </a:txBody>
                  <a:tcPr marL="10477" marR="10477" marT="104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'left_up'</a:t>
                      </a:r>
                    </a:p>
                  </a:txBody>
                  <a:tcPr marL="10477" marR="10477" marT="104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r-T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'yes'</a:t>
                      </a:r>
                    </a:p>
                  </a:txBody>
                  <a:tcPr marL="10477" marR="10477" marT="104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'no-recurrence-events'</a:t>
                      </a:r>
                    </a:p>
                  </a:txBody>
                  <a:tcPr marL="10477" marR="10477" marT="104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67628"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'50-59'</a:t>
                      </a:r>
                    </a:p>
                  </a:txBody>
                  <a:tcPr marL="10477" marR="10477" marT="104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'premeno'</a:t>
                      </a:r>
                    </a:p>
                  </a:txBody>
                  <a:tcPr marL="10477" marR="10477" marT="104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'25-29'</a:t>
                      </a:r>
                    </a:p>
                  </a:txBody>
                  <a:tcPr marL="10477" marR="10477" marT="104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'0-2'</a:t>
                      </a:r>
                    </a:p>
                  </a:txBody>
                  <a:tcPr marL="10477" marR="10477" marT="104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r-T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'no'</a:t>
                      </a:r>
                    </a:p>
                  </a:txBody>
                  <a:tcPr marL="10477" marR="10477" marT="104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'2'</a:t>
                      </a:r>
                    </a:p>
                  </a:txBody>
                  <a:tcPr marL="10477" marR="10477" marT="104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'left'</a:t>
                      </a:r>
                    </a:p>
                  </a:txBody>
                  <a:tcPr marL="10477" marR="10477" marT="104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'left_low'</a:t>
                      </a:r>
                    </a:p>
                  </a:txBody>
                  <a:tcPr marL="10477" marR="10477" marT="104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r-T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'no'</a:t>
                      </a:r>
                    </a:p>
                  </a:txBody>
                  <a:tcPr marL="10477" marR="10477" marT="104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'no-recurrence-events'</a:t>
                      </a:r>
                    </a:p>
                  </a:txBody>
                  <a:tcPr marL="10477" marR="10477" marT="104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67628"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'60-69'</a:t>
                      </a:r>
                    </a:p>
                  </a:txBody>
                  <a:tcPr marL="10477" marR="10477" marT="104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'ge40'</a:t>
                      </a:r>
                    </a:p>
                  </a:txBody>
                  <a:tcPr marL="10477" marR="10477" marT="104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'15-19'</a:t>
                      </a:r>
                    </a:p>
                  </a:txBody>
                  <a:tcPr marL="10477" marR="10477" marT="104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'0-2'</a:t>
                      </a:r>
                    </a:p>
                  </a:txBody>
                  <a:tcPr marL="10477" marR="10477" marT="104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r-T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'no'</a:t>
                      </a:r>
                    </a:p>
                  </a:txBody>
                  <a:tcPr marL="10477" marR="10477" marT="104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'2'</a:t>
                      </a:r>
                    </a:p>
                  </a:txBody>
                  <a:tcPr marL="10477" marR="10477" marT="104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'right'</a:t>
                      </a:r>
                    </a:p>
                  </a:txBody>
                  <a:tcPr marL="10477" marR="10477" marT="104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'left_up'</a:t>
                      </a:r>
                    </a:p>
                  </a:txBody>
                  <a:tcPr marL="10477" marR="10477" marT="104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r-T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'no'</a:t>
                      </a:r>
                    </a:p>
                  </a:txBody>
                  <a:tcPr marL="10477" marR="10477" marT="104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'no-recurrence-events'</a:t>
                      </a:r>
                    </a:p>
                  </a:txBody>
                  <a:tcPr marL="10477" marR="10477" marT="104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67628"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'50-59'</a:t>
                      </a:r>
                    </a:p>
                  </a:txBody>
                  <a:tcPr marL="10477" marR="10477" marT="104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'ge40'</a:t>
                      </a:r>
                    </a:p>
                  </a:txBody>
                  <a:tcPr marL="10477" marR="10477" marT="104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'30-34'</a:t>
                      </a:r>
                    </a:p>
                  </a:txBody>
                  <a:tcPr marL="10477" marR="10477" marT="104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'0-2'</a:t>
                      </a:r>
                    </a:p>
                  </a:txBody>
                  <a:tcPr marL="10477" marR="10477" marT="104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r-T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'no'</a:t>
                      </a:r>
                    </a:p>
                  </a:txBody>
                  <a:tcPr marL="10477" marR="10477" marT="104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'1'</a:t>
                      </a:r>
                    </a:p>
                  </a:txBody>
                  <a:tcPr marL="10477" marR="10477" marT="104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'right'</a:t>
                      </a:r>
                    </a:p>
                  </a:txBody>
                  <a:tcPr marL="10477" marR="10477" marT="104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'central'</a:t>
                      </a:r>
                    </a:p>
                  </a:txBody>
                  <a:tcPr marL="10477" marR="10477" marT="104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r-T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'no'</a:t>
                      </a:r>
                    </a:p>
                  </a:txBody>
                  <a:tcPr marL="10477" marR="10477" marT="104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'no-recurrence-events'</a:t>
                      </a:r>
                    </a:p>
                  </a:txBody>
                  <a:tcPr marL="10477" marR="10477" marT="104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67628"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'50-59'</a:t>
                      </a:r>
                    </a:p>
                  </a:txBody>
                  <a:tcPr marL="10477" marR="10477" marT="104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'ge40'</a:t>
                      </a:r>
                    </a:p>
                  </a:txBody>
                  <a:tcPr marL="10477" marR="10477" marT="104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'25-29'</a:t>
                      </a:r>
                    </a:p>
                  </a:txBody>
                  <a:tcPr marL="10477" marR="10477" marT="104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'0-2'</a:t>
                      </a:r>
                    </a:p>
                  </a:txBody>
                  <a:tcPr marL="10477" marR="10477" marT="104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r-T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'no'</a:t>
                      </a:r>
                    </a:p>
                  </a:txBody>
                  <a:tcPr marL="10477" marR="10477" marT="104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'2'</a:t>
                      </a:r>
                    </a:p>
                  </a:txBody>
                  <a:tcPr marL="10477" marR="10477" marT="104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'right'</a:t>
                      </a:r>
                    </a:p>
                  </a:txBody>
                  <a:tcPr marL="10477" marR="10477" marT="104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'left_up'</a:t>
                      </a:r>
                    </a:p>
                  </a:txBody>
                  <a:tcPr marL="10477" marR="10477" marT="104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r-T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'no'</a:t>
                      </a:r>
                    </a:p>
                  </a:txBody>
                  <a:tcPr marL="10477" marR="10477" marT="104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'no-recurrence-events'</a:t>
                      </a:r>
                    </a:p>
                  </a:txBody>
                  <a:tcPr marL="10477" marR="10477" marT="104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67628"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'40-49'</a:t>
                      </a:r>
                    </a:p>
                  </a:txBody>
                  <a:tcPr marL="10477" marR="10477" marT="104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'premeno'</a:t>
                      </a:r>
                    </a:p>
                  </a:txBody>
                  <a:tcPr marL="10477" marR="10477" marT="104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'25-29'</a:t>
                      </a:r>
                    </a:p>
                  </a:txBody>
                  <a:tcPr marL="10477" marR="10477" marT="104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'0-2'</a:t>
                      </a:r>
                    </a:p>
                  </a:txBody>
                  <a:tcPr marL="10477" marR="10477" marT="104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r-T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'no'</a:t>
                      </a:r>
                    </a:p>
                  </a:txBody>
                  <a:tcPr marL="10477" marR="10477" marT="104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'2'</a:t>
                      </a:r>
                    </a:p>
                  </a:txBody>
                  <a:tcPr marL="10477" marR="10477" marT="104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'left'</a:t>
                      </a:r>
                    </a:p>
                  </a:txBody>
                  <a:tcPr marL="10477" marR="10477" marT="104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'left_low'</a:t>
                      </a:r>
                    </a:p>
                  </a:txBody>
                  <a:tcPr marL="10477" marR="10477" marT="104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r-T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'yes'</a:t>
                      </a:r>
                    </a:p>
                  </a:txBody>
                  <a:tcPr marL="10477" marR="10477" marT="104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'recurrence-events'</a:t>
                      </a:r>
                    </a:p>
                  </a:txBody>
                  <a:tcPr marL="10477" marR="10477" marT="104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67628"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'30-39'</a:t>
                      </a:r>
                    </a:p>
                  </a:txBody>
                  <a:tcPr marL="10477" marR="10477" marT="104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'premeno'</a:t>
                      </a:r>
                    </a:p>
                  </a:txBody>
                  <a:tcPr marL="10477" marR="10477" marT="104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'20-24'</a:t>
                      </a:r>
                    </a:p>
                  </a:txBody>
                  <a:tcPr marL="10477" marR="10477" marT="104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'0-2'</a:t>
                      </a:r>
                    </a:p>
                  </a:txBody>
                  <a:tcPr marL="10477" marR="10477" marT="104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r-T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'no'</a:t>
                      </a:r>
                    </a:p>
                  </a:txBody>
                  <a:tcPr marL="10477" marR="10477" marT="104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'3'</a:t>
                      </a:r>
                    </a:p>
                  </a:txBody>
                  <a:tcPr marL="10477" marR="10477" marT="104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'left'</a:t>
                      </a:r>
                    </a:p>
                  </a:txBody>
                  <a:tcPr marL="10477" marR="10477" marT="104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'central'</a:t>
                      </a:r>
                    </a:p>
                  </a:txBody>
                  <a:tcPr marL="10477" marR="10477" marT="104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r-T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'no'</a:t>
                      </a:r>
                    </a:p>
                  </a:txBody>
                  <a:tcPr marL="10477" marR="10477" marT="104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'no-recurrence-events'</a:t>
                      </a:r>
                    </a:p>
                  </a:txBody>
                  <a:tcPr marL="10477" marR="10477" marT="104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67628"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'50-59'</a:t>
                      </a:r>
                    </a:p>
                  </a:txBody>
                  <a:tcPr marL="10477" marR="10477" marT="104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'premeno'</a:t>
                      </a:r>
                    </a:p>
                  </a:txBody>
                  <a:tcPr marL="10477" marR="10477" marT="104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'10-14'</a:t>
                      </a:r>
                    </a:p>
                  </a:txBody>
                  <a:tcPr marL="10477" marR="10477" marT="104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'3-5'</a:t>
                      </a:r>
                    </a:p>
                  </a:txBody>
                  <a:tcPr marL="10477" marR="10477" marT="104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r-T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'no'</a:t>
                      </a:r>
                    </a:p>
                  </a:txBody>
                  <a:tcPr marL="10477" marR="10477" marT="104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'1'</a:t>
                      </a:r>
                    </a:p>
                  </a:txBody>
                  <a:tcPr marL="10477" marR="10477" marT="104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'right'</a:t>
                      </a:r>
                    </a:p>
                  </a:txBody>
                  <a:tcPr marL="10477" marR="10477" marT="104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'left_up'</a:t>
                      </a:r>
                    </a:p>
                  </a:txBody>
                  <a:tcPr marL="10477" marR="10477" marT="104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r-T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'no'</a:t>
                      </a:r>
                    </a:p>
                  </a:txBody>
                  <a:tcPr marL="10477" marR="10477" marT="104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'no-recurrence-events'</a:t>
                      </a:r>
                    </a:p>
                  </a:txBody>
                  <a:tcPr marL="10477" marR="10477" marT="104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67628"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'60-69'</a:t>
                      </a:r>
                    </a:p>
                  </a:txBody>
                  <a:tcPr marL="10477" marR="10477" marT="104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'ge40'</a:t>
                      </a:r>
                    </a:p>
                  </a:txBody>
                  <a:tcPr marL="10477" marR="10477" marT="104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'15-19'</a:t>
                      </a:r>
                    </a:p>
                  </a:txBody>
                  <a:tcPr marL="10477" marR="10477" marT="104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'0-2'</a:t>
                      </a:r>
                    </a:p>
                  </a:txBody>
                  <a:tcPr marL="10477" marR="10477" marT="104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r-T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'no'</a:t>
                      </a:r>
                    </a:p>
                  </a:txBody>
                  <a:tcPr marL="10477" marR="10477" marT="104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'2'</a:t>
                      </a:r>
                    </a:p>
                  </a:txBody>
                  <a:tcPr marL="10477" marR="10477" marT="104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'right'</a:t>
                      </a:r>
                    </a:p>
                  </a:txBody>
                  <a:tcPr marL="10477" marR="10477" marT="104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'left_up'</a:t>
                      </a:r>
                    </a:p>
                  </a:txBody>
                  <a:tcPr marL="10477" marR="10477" marT="104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r-T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'no'</a:t>
                      </a:r>
                    </a:p>
                  </a:txBody>
                  <a:tcPr marL="10477" marR="10477" marT="104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'no-recurrence-events'</a:t>
                      </a:r>
                    </a:p>
                  </a:txBody>
                  <a:tcPr marL="10477" marR="10477" marT="104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67628"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'50-59'</a:t>
                      </a:r>
                    </a:p>
                  </a:txBody>
                  <a:tcPr marL="10477" marR="10477" marT="104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'premeno'</a:t>
                      </a:r>
                    </a:p>
                  </a:txBody>
                  <a:tcPr marL="10477" marR="10477" marT="104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'40-44'</a:t>
                      </a:r>
                    </a:p>
                  </a:txBody>
                  <a:tcPr marL="10477" marR="10477" marT="104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'0-2'</a:t>
                      </a:r>
                    </a:p>
                  </a:txBody>
                  <a:tcPr marL="10477" marR="10477" marT="104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r-T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'no'</a:t>
                      </a:r>
                    </a:p>
                  </a:txBody>
                  <a:tcPr marL="10477" marR="10477" marT="104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'2'</a:t>
                      </a:r>
                    </a:p>
                  </a:txBody>
                  <a:tcPr marL="10477" marR="10477" marT="104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'left'</a:t>
                      </a:r>
                    </a:p>
                  </a:txBody>
                  <a:tcPr marL="10477" marR="10477" marT="104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'left_up'</a:t>
                      </a:r>
                    </a:p>
                  </a:txBody>
                  <a:tcPr marL="10477" marR="10477" marT="104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r-T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'no'</a:t>
                      </a:r>
                    </a:p>
                  </a:txBody>
                  <a:tcPr marL="10477" marR="10477" marT="104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'no-recurrence-events'</a:t>
                      </a:r>
                    </a:p>
                  </a:txBody>
                  <a:tcPr marL="10477" marR="10477" marT="104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67628"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'50-59'</a:t>
                      </a:r>
                    </a:p>
                  </a:txBody>
                  <a:tcPr marL="10477" marR="10477" marT="104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'ge40'</a:t>
                      </a:r>
                    </a:p>
                  </a:txBody>
                  <a:tcPr marL="10477" marR="10477" marT="104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'20-24'</a:t>
                      </a:r>
                    </a:p>
                  </a:txBody>
                  <a:tcPr marL="10477" marR="10477" marT="104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'0-2'</a:t>
                      </a:r>
                    </a:p>
                  </a:txBody>
                  <a:tcPr marL="10477" marR="10477" marT="104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r-T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'no'</a:t>
                      </a:r>
                    </a:p>
                  </a:txBody>
                  <a:tcPr marL="10477" marR="10477" marT="104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'3'</a:t>
                      </a:r>
                    </a:p>
                  </a:txBody>
                  <a:tcPr marL="10477" marR="10477" marT="104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'left'</a:t>
                      </a:r>
                    </a:p>
                  </a:txBody>
                  <a:tcPr marL="10477" marR="10477" marT="104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'left_up'</a:t>
                      </a:r>
                    </a:p>
                  </a:txBody>
                  <a:tcPr marL="10477" marR="10477" marT="104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r-T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'no'</a:t>
                      </a:r>
                    </a:p>
                  </a:txBody>
                  <a:tcPr marL="10477" marR="10477" marT="104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'no-recurrence-events'</a:t>
                      </a:r>
                    </a:p>
                  </a:txBody>
                  <a:tcPr marL="10477" marR="10477" marT="104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67628"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'50-59'</a:t>
                      </a:r>
                    </a:p>
                  </a:txBody>
                  <a:tcPr marL="10477" marR="10477" marT="104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'lt40'</a:t>
                      </a:r>
                    </a:p>
                  </a:txBody>
                  <a:tcPr marL="10477" marR="10477" marT="104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'20-24'</a:t>
                      </a:r>
                    </a:p>
                  </a:txBody>
                  <a:tcPr marL="10477" marR="10477" marT="104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'0-2'</a:t>
                      </a:r>
                    </a:p>
                  </a:txBody>
                  <a:tcPr marL="10477" marR="10477" marT="104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nan</a:t>
                      </a:r>
                    </a:p>
                  </a:txBody>
                  <a:tcPr marL="10477" marR="10477" marT="104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'1'</a:t>
                      </a:r>
                    </a:p>
                  </a:txBody>
                  <a:tcPr marL="10477" marR="10477" marT="104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'left'</a:t>
                      </a:r>
                    </a:p>
                  </a:txBody>
                  <a:tcPr marL="10477" marR="10477" marT="104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'left_low'</a:t>
                      </a:r>
                    </a:p>
                  </a:txBody>
                  <a:tcPr marL="10477" marR="10477" marT="104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r-T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'no'</a:t>
                      </a:r>
                    </a:p>
                  </a:txBody>
                  <a:tcPr marL="10477" marR="10477" marT="104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'recurrence-events'</a:t>
                      </a:r>
                    </a:p>
                  </a:txBody>
                  <a:tcPr marL="10477" marR="10477" marT="104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67628"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'60-69'</a:t>
                      </a:r>
                    </a:p>
                  </a:txBody>
                  <a:tcPr marL="10477" marR="10477" marT="104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'ge40'</a:t>
                      </a:r>
                    </a:p>
                  </a:txBody>
                  <a:tcPr marL="10477" marR="10477" marT="104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'40-44'</a:t>
                      </a:r>
                    </a:p>
                  </a:txBody>
                  <a:tcPr marL="10477" marR="10477" marT="104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'3-5'</a:t>
                      </a:r>
                    </a:p>
                  </a:txBody>
                  <a:tcPr marL="10477" marR="10477" marT="104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r-T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'no'</a:t>
                      </a:r>
                    </a:p>
                  </a:txBody>
                  <a:tcPr marL="10477" marR="10477" marT="104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'2'</a:t>
                      </a:r>
                    </a:p>
                  </a:txBody>
                  <a:tcPr marL="10477" marR="10477" marT="104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'right'</a:t>
                      </a:r>
                    </a:p>
                  </a:txBody>
                  <a:tcPr marL="10477" marR="10477" marT="104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'left_up'</a:t>
                      </a:r>
                    </a:p>
                  </a:txBody>
                  <a:tcPr marL="10477" marR="10477" marT="104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r-T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'yes'</a:t>
                      </a:r>
                    </a:p>
                  </a:txBody>
                  <a:tcPr marL="10477" marR="10477" marT="104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'no-recurrence-events'</a:t>
                      </a:r>
                    </a:p>
                  </a:txBody>
                  <a:tcPr marL="10477" marR="10477" marT="104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67628"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'50-59'</a:t>
                      </a:r>
                    </a:p>
                  </a:txBody>
                  <a:tcPr marL="10477" marR="10477" marT="104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'ge40'</a:t>
                      </a:r>
                    </a:p>
                  </a:txBody>
                  <a:tcPr marL="10477" marR="10477" marT="104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'15-19'</a:t>
                      </a:r>
                    </a:p>
                  </a:txBody>
                  <a:tcPr marL="10477" marR="10477" marT="104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'0-2'</a:t>
                      </a:r>
                    </a:p>
                  </a:txBody>
                  <a:tcPr marL="10477" marR="10477" marT="104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r-T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'no'</a:t>
                      </a:r>
                    </a:p>
                  </a:txBody>
                  <a:tcPr marL="10477" marR="10477" marT="104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'2'</a:t>
                      </a:r>
                    </a:p>
                  </a:txBody>
                  <a:tcPr marL="10477" marR="10477" marT="104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'right'</a:t>
                      </a:r>
                    </a:p>
                  </a:txBody>
                  <a:tcPr marL="10477" marR="10477" marT="104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'left_low'</a:t>
                      </a:r>
                    </a:p>
                  </a:txBody>
                  <a:tcPr marL="10477" marR="10477" marT="104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r-T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'no'</a:t>
                      </a:r>
                    </a:p>
                  </a:txBody>
                  <a:tcPr marL="10477" marR="10477" marT="104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'no-recurrence-events'</a:t>
                      </a:r>
                    </a:p>
                  </a:txBody>
                  <a:tcPr marL="10477" marR="10477" marT="104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67628"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'40-49'</a:t>
                      </a:r>
                    </a:p>
                  </a:txBody>
                  <a:tcPr marL="10477" marR="10477" marT="104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'premeno'</a:t>
                      </a:r>
                    </a:p>
                  </a:txBody>
                  <a:tcPr marL="10477" marR="10477" marT="104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'10-14'</a:t>
                      </a:r>
                    </a:p>
                  </a:txBody>
                  <a:tcPr marL="10477" marR="10477" marT="104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'0-2'</a:t>
                      </a:r>
                    </a:p>
                  </a:txBody>
                  <a:tcPr marL="10477" marR="10477" marT="104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r-T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'no'</a:t>
                      </a:r>
                    </a:p>
                  </a:txBody>
                  <a:tcPr marL="10477" marR="10477" marT="104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'1'</a:t>
                      </a:r>
                    </a:p>
                  </a:txBody>
                  <a:tcPr marL="10477" marR="10477" marT="104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'right'</a:t>
                      </a:r>
                    </a:p>
                  </a:txBody>
                  <a:tcPr marL="10477" marR="10477" marT="104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'left_up'</a:t>
                      </a:r>
                    </a:p>
                  </a:txBody>
                  <a:tcPr marL="10477" marR="10477" marT="104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r-T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'no'</a:t>
                      </a:r>
                    </a:p>
                  </a:txBody>
                  <a:tcPr marL="10477" marR="10477" marT="104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'no-recurrence-events'</a:t>
                      </a:r>
                    </a:p>
                  </a:txBody>
                  <a:tcPr marL="10477" marR="10477" marT="104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67628"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'30-39'</a:t>
                      </a:r>
                    </a:p>
                  </a:txBody>
                  <a:tcPr marL="10477" marR="10477" marT="104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'premeno'</a:t>
                      </a:r>
                    </a:p>
                  </a:txBody>
                  <a:tcPr marL="10477" marR="10477" marT="104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'15-19'</a:t>
                      </a:r>
                    </a:p>
                  </a:txBody>
                  <a:tcPr marL="10477" marR="10477" marT="104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'6-8'</a:t>
                      </a:r>
                    </a:p>
                  </a:txBody>
                  <a:tcPr marL="10477" marR="10477" marT="104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r-T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'yes'</a:t>
                      </a:r>
                    </a:p>
                  </a:txBody>
                  <a:tcPr marL="10477" marR="10477" marT="104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'3'</a:t>
                      </a:r>
                    </a:p>
                  </a:txBody>
                  <a:tcPr marL="10477" marR="10477" marT="104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'left'</a:t>
                      </a:r>
                    </a:p>
                  </a:txBody>
                  <a:tcPr marL="10477" marR="10477" marT="104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'left_low'</a:t>
                      </a:r>
                    </a:p>
                  </a:txBody>
                  <a:tcPr marL="10477" marR="10477" marT="104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r-T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'yes'</a:t>
                      </a:r>
                    </a:p>
                  </a:txBody>
                  <a:tcPr marL="10477" marR="10477" marT="104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'recurrence-events'</a:t>
                      </a:r>
                    </a:p>
                  </a:txBody>
                  <a:tcPr marL="10477" marR="10477" marT="104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67628"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'50-59'</a:t>
                      </a:r>
                    </a:p>
                  </a:txBody>
                  <a:tcPr marL="10477" marR="10477" marT="104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'ge40'</a:t>
                      </a:r>
                    </a:p>
                  </a:txBody>
                  <a:tcPr marL="10477" marR="10477" marT="104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'20-24'</a:t>
                      </a:r>
                    </a:p>
                  </a:txBody>
                  <a:tcPr marL="10477" marR="10477" marT="104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'3-5'</a:t>
                      </a:r>
                    </a:p>
                  </a:txBody>
                  <a:tcPr marL="10477" marR="10477" marT="104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r-T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'yes'</a:t>
                      </a:r>
                    </a:p>
                  </a:txBody>
                  <a:tcPr marL="10477" marR="10477" marT="104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'2'</a:t>
                      </a:r>
                    </a:p>
                  </a:txBody>
                  <a:tcPr marL="10477" marR="10477" marT="104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'right'</a:t>
                      </a:r>
                    </a:p>
                  </a:txBody>
                  <a:tcPr marL="10477" marR="10477" marT="104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'left_up'</a:t>
                      </a:r>
                    </a:p>
                  </a:txBody>
                  <a:tcPr marL="10477" marR="10477" marT="104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r-T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'no'</a:t>
                      </a:r>
                    </a:p>
                  </a:txBody>
                  <a:tcPr marL="10477" marR="10477" marT="104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'no-recurrence-events'</a:t>
                      </a:r>
                    </a:p>
                  </a:txBody>
                  <a:tcPr marL="10477" marR="10477" marT="1047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Title 1"/>
          <p:cNvSpPr txBox="1">
            <a:spLocks/>
          </p:cNvSpPr>
          <p:nvPr/>
        </p:nvSpPr>
        <p:spPr bwMode="auto">
          <a:xfrm>
            <a:off x="251520" y="116633"/>
            <a:ext cx="8686800" cy="5040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ヒラギノ角ゴ Pro W3" charset="-128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ヒラギノ角ゴ Pro W3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ヒラギノ角ゴ Pro W3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ヒラギノ角ゴ Pro W3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ヒラギノ角ゴ Pro W3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l" eaLnBrk="1" hangingPunct="1"/>
            <a:r>
              <a:rPr lang="en-US" sz="2000" kern="0" dirty="0" smtClean="0">
                <a:solidFill>
                  <a:srgbClr val="247A5B"/>
                </a:solidFill>
                <a:latin typeface="Arial Black" charset="0"/>
              </a:rPr>
              <a:t>Data Mining with Rule Association: Application in Healthcare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395536" y="4455306"/>
            <a:ext cx="6120680" cy="2246769"/>
            <a:chOff x="395536" y="4455306"/>
            <a:chExt cx="6120680" cy="2246769"/>
          </a:xfrm>
        </p:grpSpPr>
        <p:sp>
          <p:nvSpPr>
            <p:cNvPr id="4" name="Rectangle 3"/>
            <p:cNvSpPr/>
            <p:nvPr/>
          </p:nvSpPr>
          <p:spPr>
            <a:xfrm>
              <a:off x="395536" y="4455306"/>
              <a:ext cx="6120680" cy="224676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r>
                <a:rPr lang="hr-HR" sz="1000" dirty="0" err="1">
                  <a:solidFill>
                    <a:srgbClr val="000000"/>
                  </a:solidFill>
                  <a:latin typeface="Monaco" charset="0"/>
                </a:rPr>
                <a:t>item</a:t>
              </a:r>
              <a:r>
                <a:rPr lang="hr-HR" sz="1000" dirty="0">
                  <a:solidFill>
                    <a:srgbClr val="000000"/>
                  </a:solidFill>
                  <a:latin typeface="Monaco" charset="0"/>
                </a:rPr>
                <a:t>: ("'</a:t>
              </a:r>
              <a:r>
                <a:rPr lang="hr-HR" sz="1000" dirty="0" err="1">
                  <a:solidFill>
                    <a:srgbClr val="000000"/>
                  </a:solidFill>
                  <a:latin typeface="Monaco" charset="0"/>
                </a:rPr>
                <a:t>premeno</a:t>
              </a:r>
              <a:r>
                <a:rPr lang="hr-HR" sz="1000" dirty="0">
                  <a:solidFill>
                    <a:srgbClr val="000000"/>
                  </a:solidFill>
                  <a:latin typeface="Monaco" charset="0"/>
                </a:rPr>
                <a:t>'",) , 0.524</a:t>
              </a:r>
            </a:p>
            <a:p>
              <a:r>
                <a:rPr lang="tr-TR" sz="1000" dirty="0" err="1">
                  <a:solidFill>
                    <a:srgbClr val="000000"/>
                  </a:solidFill>
                  <a:latin typeface="Monaco" charset="0"/>
                </a:rPr>
                <a:t>item</a:t>
              </a:r>
              <a:r>
                <a:rPr lang="tr-TR" sz="1000" dirty="0">
                  <a:solidFill>
                    <a:srgbClr val="000000"/>
                  </a:solidFill>
                  <a:latin typeface="Monaco" charset="0"/>
                </a:rPr>
                <a:t>: ("'</a:t>
              </a:r>
              <a:r>
                <a:rPr lang="tr-TR" sz="1000" dirty="0" err="1">
                  <a:solidFill>
                    <a:srgbClr val="000000"/>
                  </a:solidFill>
                  <a:latin typeface="Monaco" charset="0"/>
                </a:rPr>
                <a:t>left</a:t>
              </a:r>
              <a:r>
                <a:rPr lang="tr-TR" sz="1000" dirty="0">
                  <a:solidFill>
                    <a:srgbClr val="000000"/>
                  </a:solidFill>
                  <a:latin typeface="Monaco" charset="0"/>
                </a:rPr>
                <a:t>'",) , 0.531</a:t>
              </a:r>
            </a:p>
            <a:p>
              <a:r>
                <a:rPr lang="en-US" sz="1000" dirty="0">
                  <a:solidFill>
                    <a:srgbClr val="000000"/>
                  </a:solidFill>
                  <a:latin typeface="Monaco" charset="0"/>
                </a:rPr>
                <a:t>item: ("'no'", "'no-recurrence-events'", "'0-2'") , 0.566</a:t>
              </a:r>
            </a:p>
            <a:p>
              <a:r>
                <a:rPr lang="en-US" sz="1000" dirty="0">
                  <a:solidFill>
                    <a:srgbClr val="000000"/>
                  </a:solidFill>
                  <a:latin typeface="Monaco" charset="0"/>
                </a:rPr>
                <a:t>item: ("'no-recurrence-events'", "'0-2'") , 0.584</a:t>
              </a:r>
            </a:p>
            <a:p>
              <a:r>
                <a:rPr lang="en-US" sz="1000" dirty="0">
                  <a:solidFill>
                    <a:srgbClr val="000000"/>
                  </a:solidFill>
                  <a:latin typeface="Monaco" charset="0"/>
                </a:rPr>
                <a:t>item: ("'no'", "'no-recurrence-events'") , 0.643</a:t>
              </a:r>
            </a:p>
            <a:p>
              <a:r>
                <a:rPr lang="en-US" sz="1000" dirty="0">
                  <a:solidFill>
                    <a:srgbClr val="000000"/>
                  </a:solidFill>
                  <a:latin typeface="Monaco" charset="0"/>
                </a:rPr>
                <a:t>item: ("'no-recurrence-events'",) , 0.703</a:t>
              </a:r>
            </a:p>
            <a:p>
              <a:r>
                <a:rPr lang="tr-TR" sz="1000" dirty="0" err="1">
                  <a:solidFill>
                    <a:srgbClr val="000000"/>
                  </a:solidFill>
                  <a:latin typeface="Monaco" charset="0"/>
                </a:rPr>
                <a:t>item</a:t>
              </a:r>
              <a:r>
                <a:rPr lang="tr-TR" sz="1000" dirty="0">
                  <a:solidFill>
                    <a:srgbClr val="000000"/>
                  </a:solidFill>
                  <a:latin typeface="Monaco" charset="0"/>
                </a:rPr>
                <a:t>: ("'</a:t>
              </a:r>
              <a:r>
                <a:rPr lang="tr-TR" sz="1000" dirty="0" err="1">
                  <a:solidFill>
                    <a:srgbClr val="000000"/>
                  </a:solidFill>
                  <a:latin typeface="Monaco" charset="0"/>
                </a:rPr>
                <a:t>no</a:t>
              </a:r>
              <a:r>
                <a:rPr lang="tr-TR" sz="1000" dirty="0">
                  <a:solidFill>
                    <a:srgbClr val="000000"/>
                  </a:solidFill>
                  <a:latin typeface="Monaco" charset="0"/>
                </a:rPr>
                <a:t>'", "'0-2'") , 0.724</a:t>
              </a:r>
            </a:p>
            <a:p>
              <a:r>
                <a:rPr lang="tr-TR" sz="1000" dirty="0" err="1">
                  <a:solidFill>
                    <a:srgbClr val="000000"/>
                  </a:solidFill>
                  <a:latin typeface="Monaco" charset="0"/>
                </a:rPr>
                <a:t>item</a:t>
              </a:r>
              <a:r>
                <a:rPr lang="tr-TR" sz="1000" dirty="0">
                  <a:solidFill>
                    <a:srgbClr val="000000"/>
                  </a:solidFill>
                  <a:latin typeface="Monaco" charset="0"/>
                </a:rPr>
                <a:t>: ("'0-2'",) , 0.745</a:t>
              </a:r>
            </a:p>
            <a:p>
              <a:r>
                <a:rPr lang="tr-TR" sz="1000" dirty="0" err="1">
                  <a:solidFill>
                    <a:srgbClr val="000000"/>
                  </a:solidFill>
                  <a:latin typeface="Monaco" charset="0"/>
                </a:rPr>
                <a:t>item</a:t>
              </a:r>
              <a:r>
                <a:rPr lang="tr-TR" sz="1000" dirty="0">
                  <a:solidFill>
                    <a:srgbClr val="000000"/>
                  </a:solidFill>
                  <a:latin typeface="Monaco" charset="0"/>
                </a:rPr>
                <a:t>: ("'</a:t>
              </a:r>
              <a:r>
                <a:rPr lang="tr-TR" sz="1000" dirty="0" err="1">
                  <a:solidFill>
                    <a:srgbClr val="000000"/>
                  </a:solidFill>
                  <a:latin typeface="Monaco" charset="0"/>
                </a:rPr>
                <a:t>no</a:t>
              </a:r>
              <a:r>
                <a:rPr lang="tr-TR" sz="1000" dirty="0">
                  <a:solidFill>
                    <a:srgbClr val="000000"/>
                  </a:solidFill>
                  <a:latin typeface="Monaco" charset="0"/>
                </a:rPr>
                <a:t>'",) , 0.881</a:t>
              </a:r>
            </a:p>
            <a:p>
              <a:endParaRPr lang="tr-TR" sz="1000" dirty="0">
                <a:solidFill>
                  <a:srgbClr val="000000"/>
                </a:solidFill>
                <a:latin typeface="Monaco" charset="0"/>
              </a:endParaRPr>
            </a:p>
            <a:p>
              <a:r>
                <a:rPr lang="en-US" sz="1000" dirty="0">
                  <a:solidFill>
                    <a:srgbClr val="000000"/>
                  </a:solidFill>
                  <a:latin typeface="Monaco" charset="0"/>
                </a:rPr>
                <a:t>------------------------ RULES:</a:t>
              </a:r>
            </a:p>
            <a:p>
              <a:r>
                <a:rPr lang="en-US" sz="1000" dirty="0">
                  <a:solidFill>
                    <a:srgbClr val="000000"/>
                  </a:solidFill>
                  <a:latin typeface="Monaco" charset="0"/>
                </a:rPr>
                <a:t>Rule: ("'no-recurrence-events'",) ==&gt; ("'no'",) , 0.915</a:t>
              </a:r>
            </a:p>
            <a:p>
              <a:r>
                <a:rPr lang="en-US" sz="1000" dirty="0">
                  <a:solidFill>
                    <a:srgbClr val="000000"/>
                  </a:solidFill>
                  <a:latin typeface="Monaco" charset="0"/>
                </a:rPr>
                <a:t>Rule: ("'no-recurrence-events'", "'0-2'") ==&gt; ("'no'",) , 0.970</a:t>
              </a:r>
            </a:p>
            <a:p>
              <a:r>
                <a:rPr lang="tr-TR" sz="1000" dirty="0" err="1">
                  <a:solidFill>
                    <a:srgbClr val="000000"/>
                  </a:solidFill>
                  <a:latin typeface="Monaco" charset="0"/>
                </a:rPr>
                <a:t>Rule</a:t>
              </a:r>
              <a:r>
                <a:rPr lang="tr-TR" sz="1000" dirty="0">
                  <a:solidFill>
                    <a:srgbClr val="000000"/>
                  </a:solidFill>
                  <a:latin typeface="Monaco" charset="0"/>
                </a:rPr>
                <a:t>: ("'0-2'",) ==&gt; ("'</a:t>
              </a:r>
              <a:r>
                <a:rPr lang="tr-TR" sz="1000" dirty="0" err="1">
                  <a:solidFill>
                    <a:srgbClr val="000000"/>
                  </a:solidFill>
                  <a:latin typeface="Monaco" charset="0"/>
                </a:rPr>
                <a:t>no</a:t>
              </a:r>
              <a:r>
                <a:rPr lang="tr-TR" sz="1000" dirty="0">
                  <a:solidFill>
                    <a:srgbClr val="000000"/>
                  </a:solidFill>
                  <a:latin typeface="Monaco" charset="0"/>
                </a:rPr>
                <a:t>'",) , 0.972</a:t>
              </a:r>
              <a:endParaRPr lang="en-US" sz="1000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860032" y="5044952"/>
              <a:ext cx="137730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Minsup</a:t>
              </a:r>
              <a:r>
                <a:rPr lang="en-US" dirty="0" smtClean="0"/>
                <a:t> 0.5</a:t>
              </a:r>
            </a:p>
            <a:p>
              <a:r>
                <a:rPr lang="en-US" dirty="0" err="1" smtClean="0"/>
                <a:t>Minconf</a:t>
              </a:r>
              <a:r>
                <a:rPr lang="en-US" dirty="0" smtClean="0"/>
                <a:t> 0.9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128650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95536" y="1916832"/>
            <a:ext cx="7614592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r-HR" sz="1200" dirty="0" err="1">
                <a:solidFill>
                  <a:srgbClr val="000000"/>
                </a:solidFill>
                <a:latin typeface="Monaco" charset="0"/>
              </a:rPr>
              <a:t>item</a:t>
            </a:r>
            <a:r>
              <a:rPr lang="hr-HR" sz="1200" dirty="0">
                <a:solidFill>
                  <a:srgbClr val="000000"/>
                </a:solidFill>
                <a:latin typeface="Monaco" charset="0"/>
              </a:rPr>
              <a:t>: ("'</a:t>
            </a:r>
            <a:r>
              <a:rPr lang="hr-HR" sz="1200" dirty="0" err="1">
                <a:solidFill>
                  <a:srgbClr val="000000"/>
                </a:solidFill>
                <a:latin typeface="Monaco" charset="0"/>
              </a:rPr>
              <a:t>premeno</a:t>
            </a:r>
            <a:r>
              <a:rPr lang="hr-HR" sz="1200" dirty="0">
                <a:solidFill>
                  <a:srgbClr val="000000"/>
                </a:solidFill>
                <a:latin typeface="Monaco" charset="0"/>
              </a:rPr>
              <a:t>'",) , 0.507</a:t>
            </a:r>
          </a:p>
          <a:p>
            <a:r>
              <a:rPr lang="tr-TR" sz="1200" dirty="0" err="1">
                <a:solidFill>
                  <a:srgbClr val="000000"/>
                </a:solidFill>
                <a:latin typeface="Monaco" charset="0"/>
              </a:rPr>
              <a:t>item</a:t>
            </a:r>
            <a:r>
              <a:rPr lang="tr-TR" sz="1200" dirty="0">
                <a:solidFill>
                  <a:srgbClr val="000000"/>
                </a:solidFill>
                <a:latin typeface="Monaco" charset="0"/>
              </a:rPr>
              <a:t>: ("'2'",) , 0.507</a:t>
            </a:r>
          </a:p>
          <a:p>
            <a:r>
              <a:rPr lang="tr-TR" sz="1200" dirty="0" err="1">
                <a:solidFill>
                  <a:srgbClr val="000000"/>
                </a:solidFill>
                <a:latin typeface="Monaco" charset="0"/>
              </a:rPr>
              <a:t>item</a:t>
            </a:r>
            <a:r>
              <a:rPr lang="tr-TR" sz="1200" dirty="0">
                <a:solidFill>
                  <a:srgbClr val="000000"/>
                </a:solidFill>
                <a:latin typeface="Monaco" charset="0"/>
              </a:rPr>
              <a:t>: ("'</a:t>
            </a:r>
            <a:r>
              <a:rPr lang="tr-TR" sz="1200" dirty="0" err="1">
                <a:solidFill>
                  <a:srgbClr val="000000"/>
                </a:solidFill>
                <a:latin typeface="Monaco" charset="0"/>
              </a:rPr>
              <a:t>no-recurrence-events</a:t>
            </a:r>
            <a:r>
              <a:rPr lang="tr-TR" sz="1200" dirty="0">
                <a:solidFill>
                  <a:srgbClr val="000000"/>
                </a:solidFill>
                <a:latin typeface="Monaco" charset="0"/>
              </a:rPr>
              <a:t>'", "'</a:t>
            </a:r>
            <a:r>
              <a:rPr lang="tr-TR" sz="1200" dirty="0" err="1">
                <a:solidFill>
                  <a:srgbClr val="000000"/>
                </a:solidFill>
                <a:latin typeface="Monaco" charset="0"/>
              </a:rPr>
              <a:t>premeno</a:t>
            </a:r>
            <a:r>
              <a:rPr lang="tr-TR" sz="1200" dirty="0">
                <a:solidFill>
                  <a:srgbClr val="000000"/>
                </a:solidFill>
                <a:latin typeface="Monaco" charset="0"/>
              </a:rPr>
              <a:t>'") , 0.507</a:t>
            </a:r>
          </a:p>
          <a:p>
            <a:r>
              <a:rPr lang="en-US" sz="1200" dirty="0">
                <a:solidFill>
                  <a:srgbClr val="000000"/>
                </a:solidFill>
                <a:latin typeface="Monaco" charset="0"/>
              </a:rPr>
              <a:t>item: ("'2'", "'no-recurrence-events'") , 0.507</a:t>
            </a:r>
          </a:p>
          <a:p>
            <a:r>
              <a:rPr lang="tr-TR" sz="1200" dirty="0" err="1">
                <a:solidFill>
                  <a:srgbClr val="000000"/>
                </a:solidFill>
                <a:latin typeface="Monaco" charset="0"/>
              </a:rPr>
              <a:t>item</a:t>
            </a:r>
            <a:r>
              <a:rPr lang="tr-TR" sz="1200" dirty="0">
                <a:solidFill>
                  <a:srgbClr val="000000"/>
                </a:solidFill>
                <a:latin typeface="Monaco" charset="0"/>
              </a:rPr>
              <a:t>: ("'</a:t>
            </a:r>
            <a:r>
              <a:rPr lang="tr-TR" sz="1200" dirty="0" err="1">
                <a:solidFill>
                  <a:srgbClr val="000000"/>
                </a:solidFill>
                <a:latin typeface="Monaco" charset="0"/>
              </a:rPr>
              <a:t>left</a:t>
            </a:r>
            <a:r>
              <a:rPr lang="tr-TR" sz="1200" dirty="0">
                <a:solidFill>
                  <a:srgbClr val="000000"/>
                </a:solidFill>
                <a:latin typeface="Monaco" charset="0"/>
              </a:rPr>
              <a:t>'",) , 0.512</a:t>
            </a:r>
          </a:p>
          <a:p>
            <a:r>
              <a:rPr lang="tr-TR" sz="1200" dirty="0" err="1">
                <a:solidFill>
                  <a:srgbClr val="000000"/>
                </a:solidFill>
                <a:latin typeface="Monaco" charset="0"/>
              </a:rPr>
              <a:t>item</a:t>
            </a:r>
            <a:r>
              <a:rPr lang="tr-TR" sz="1200" dirty="0">
                <a:solidFill>
                  <a:srgbClr val="000000"/>
                </a:solidFill>
                <a:latin typeface="Monaco" charset="0"/>
              </a:rPr>
              <a:t>: ("'</a:t>
            </a:r>
            <a:r>
              <a:rPr lang="tr-TR" sz="1200" dirty="0" err="1">
                <a:solidFill>
                  <a:srgbClr val="000000"/>
                </a:solidFill>
                <a:latin typeface="Monaco" charset="0"/>
              </a:rPr>
              <a:t>left</a:t>
            </a:r>
            <a:r>
              <a:rPr lang="tr-TR" sz="1200" dirty="0">
                <a:solidFill>
                  <a:srgbClr val="000000"/>
                </a:solidFill>
                <a:latin typeface="Monaco" charset="0"/>
              </a:rPr>
              <a:t>'", "'</a:t>
            </a:r>
            <a:r>
              <a:rPr lang="tr-TR" sz="1200" dirty="0" err="1">
                <a:solidFill>
                  <a:srgbClr val="000000"/>
                </a:solidFill>
                <a:latin typeface="Monaco" charset="0"/>
              </a:rPr>
              <a:t>no-recurrence-events</a:t>
            </a:r>
            <a:r>
              <a:rPr lang="tr-TR" sz="1200" dirty="0">
                <a:solidFill>
                  <a:srgbClr val="000000"/>
                </a:solidFill>
                <a:latin typeface="Monaco" charset="0"/>
              </a:rPr>
              <a:t>'") , 0.512</a:t>
            </a:r>
          </a:p>
          <a:p>
            <a:r>
              <a:rPr lang="tr-TR" sz="1200" dirty="0" err="1">
                <a:solidFill>
                  <a:srgbClr val="000000"/>
                </a:solidFill>
                <a:latin typeface="Monaco" charset="0"/>
              </a:rPr>
              <a:t>item</a:t>
            </a:r>
            <a:r>
              <a:rPr lang="tr-TR" sz="1200" dirty="0">
                <a:solidFill>
                  <a:srgbClr val="000000"/>
                </a:solidFill>
                <a:latin typeface="Monaco" charset="0"/>
              </a:rPr>
              <a:t>: ("'</a:t>
            </a:r>
            <a:r>
              <a:rPr lang="tr-TR" sz="1200" dirty="0" err="1">
                <a:solidFill>
                  <a:srgbClr val="000000"/>
                </a:solidFill>
                <a:latin typeface="Monaco" charset="0"/>
              </a:rPr>
              <a:t>no</a:t>
            </a:r>
            <a:r>
              <a:rPr lang="tr-TR" sz="1200" dirty="0">
                <a:solidFill>
                  <a:srgbClr val="000000"/>
                </a:solidFill>
                <a:latin typeface="Monaco" charset="0"/>
              </a:rPr>
              <a:t>'", "'0-2'") , 0.806</a:t>
            </a:r>
          </a:p>
          <a:p>
            <a:r>
              <a:rPr lang="en-US" sz="1200" dirty="0">
                <a:solidFill>
                  <a:srgbClr val="000000"/>
                </a:solidFill>
                <a:latin typeface="Monaco" charset="0"/>
              </a:rPr>
              <a:t>item: ("'no'", "'no-recurrence-events'", "'0-2'") , 0.806</a:t>
            </a:r>
          </a:p>
          <a:p>
            <a:r>
              <a:rPr lang="tr-TR" sz="1200" dirty="0" err="1">
                <a:solidFill>
                  <a:srgbClr val="000000"/>
                </a:solidFill>
                <a:latin typeface="Monaco" charset="0"/>
              </a:rPr>
              <a:t>item</a:t>
            </a:r>
            <a:r>
              <a:rPr lang="tr-TR" sz="1200" dirty="0">
                <a:solidFill>
                  <a:srgbClr val="000000"/>
                </a:solidFill>
                <a:latin typeface="Monaco" charset="0"/>
              </a:rPr>
              <a:t>: ("'0-2'",) , 0.831</a:t>
            </a:r>
          </a:p>
          <a:p>
            <a:r>
              <a:rPr lang="en-US" sz="1200" dirty="0">
                <a:solidFill>
                  <a:srgbClr val="000000"/>
                </a:solidFill>
                <a:latin typeface="Monaco" charset="0"/>
              </a:rPr>
              <a:t>item: ("'no-recurrence-events'", "'0-2'") , 0.831</a:t>
            </a:r>
          </a:p>
          <a:p>
            <a:r>
              <a:rPr lang="tr-TR" sz="1200" dirty="0" err="1">
                <a:solidFill>
                  <a:srgbClr val="000000"/>
                </a:solidFill>
                <a:latin typeface="Monaco" charset="0"/>
              </a:rPr>
              <a:t>item</a:t>
            </a:r>
            <a:r>
              <a:rPr lang="tr-TR" sz="1200" dirty="0">
                <a:solidFill>
                  <a:srgbClr val="000000"/>
                </a:solidFill>
                <a:latin typeface="Monaco" charset="0"/>
              </a:rPr>
              <a:t>: ("'</a:t>
            </a:r>
            <a:r>
              <a:rPr lang="tr-TR" sz="1200" dirty="0" err="1">
                <a:solidFill>
                  <a:srgbClr val="000000"/>
                </a:solidFill>
                <a:latin typeface="Monaco" charset="0"/>
              </a:rPr>
              <a:t>no</a:t>
            </a:r>
            <a:r>
              <a:rPr lang="tr-TR" sz="1200" dirty="0">
                <a:solidFill>
                  <a:srgbClr val="000000"/>
                </a:solidFill>
                <a:latin typeface="Monaco" charset="0"/>
              </a:rPr>
              <a:t>'",) , 0.915</a:t>
            </a:r>
          </a:p>
          <a:p>
            <a:r>
              <a:rPr lang="en-US" sz="1200" dirty="0">
                <a:solidFill>
                  <a:srgbClr val="000000"/>
                </a:solidFill>
                <a:latin typeface="Monaco" charset="0"/>
              </a:rPr>
              <a:t>item: ("'no'", "'no-recurrence-events'") , 0.915</a:t>
            </a:r>
          </a:p>
          <a:p>
            <a:r>
              <a:rPr lang="en-US" sz="1200" dirty="0">
                <a:solidFill>
                  <a:srgbClr val="000000"/>
                </a:solidFill>
                <a:latin typeface="Monaco" charset="0"/>
              </a:rPr>
              <a:t>item: ("'no-recurrence-events'",) , 1.000</a:t>
            </a:r>
          </a:p>
          <a:p>
            <a:endParaRPr lang="en-US" sz="1200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Monaco" charset="0"/>
              </a:rPr>
              <a:t>------------------------ RULES:</a:t>
            </a:r>
          </a:p>
          <a:p>
            <a:r>
              <a:rPr lang="tr-TR" sz="1200" dirty="0" err="1">
                <a:solidFill>
                  <a:srgbClr val="000000"/>
                </a:solidFill>
                <a:latin typeface="Monaco" charset="0"/>
              </a:rPr>
              <a:t>Rule</a:t>
            </a:r>
            <a:r>
              <a:rPr lang="tr-TR" sz="1200" dirty="0">
                <a:solidFill>
                  <a:srgbClr val="000000"/>
                </a:solidFill>
                <a:latin typeface="Monaco" charset="0"/>
              </a:rPr>
              <a:t>: ("'0-2'",) ==&gt; ("'</a:t>
            </a:r>
            <a:r>
              <a:rPr lang="tr-TR" sz="1200" dirty="0" err="1">
                <a:solidFill>
                  <a:srgbClr val="000000"/>
                </a:solidFill>
                <a:latin typeface="Monaco" charset="0"/>
              </a:rPr>
              <a:t>no</a:t>
            </a:r>
            <a:r>
              <a:rPr lang="tr-TR" sz="1200" dirty="0">
                <a:solidFill>
                  <a:srgbClr val="000000"/>
                </a:solidFill>
                <a:latin typeface="Monaco" charset="0"/>
              </a:rPr>
              <a:t>'",) , 0.970</a:t>
            </a:r>
          </a:p>
          <a:p>
            <a:r>
              <a:rPr lang="en-US" sz="1200" dirty="0">
                <a:solidFill>
                  <a:srgbClr val="000000"/>
                </a:solidFill>
                <a:latin typeface="Monaco" charset="0"/>
              </a:rPr>
              <a:t>Rule: ("'0-2'",) ==&gt; ("'no'", "'no-recurrence-events'") , 0.970</a:t>
            </a:r>
          </a:p>
          <a:p>
            <a:r>
              <a:rPr lang="en-US" sz="1200" dirty="0">
                <a:solidFill>
                  <a:srgbClr val="000000"/>
                </a:solidFill>
                <a:latin typeface="Monaco" charset="0"/>
              </a:rPr>
              <a:t>Rule: ("'no-recurrence-events'", "'0-2'") ==&gt; ("'no'",) , 0.970</a:t>
            </a:r>
          </a:p>
          <a:p>
            <a:r>
              <a:rPr lang="en-US" sz="1200" dirty="0">
                <a:solidFill>
                  <a:srgbClr val="000000"/>
                </a:solidFill>
                <a:latin typeface="Monaco" charset="0"/>
              </a:rPr>
              <a:t>Rule: ("'no'",) ==&gt; ("'no-recurrence-events'",) , 1.000</a:t>
            </a:r>
          </a:p>
          <a:p>
            <a:r>
              <a:rPr lang="en-US" sz="1200" dirty="0">
                <a:solidFill>
                  <a:srgbClr val="000000"/>
                </a:solidFill>
                <a:latin typeface="Monaco" charset="0"/>
              </a:rPr>
              <a:t>Rule: ("'0-2'",) ==&gt; ("'no-recurrence-events'",) , 1.000</a:t>
            </a:r>
          </a:p>
          <a:p>
            <a:r>
              <a:rPr lang="en-US" sz="1200" dirty="0">
                <a:solidFill>
                  <a:srgbClr val="000000"/>
                </a:solidFill>
                <a:latin typeface="Monaco" charset="0"/>
              </a:rPr>
              <a:t>Rule: ("'</a:t>
            </a:r>
            <a:r>
              <a:rPr lang="en-US" sz="1200" dirty="0" err="1">
                <a:solidFill>
                  <a:srgbClr val="000000"/>
                </a:solidFill>
                <a:latin typeface="Monaco" charset="0"/>
              </a:rPr>
              <a:t>premeno</a:t>
            </a:r>
            <a:r>
              <a:rPr lang="en-US" sz="1200" dirty="0">
                <a:solidFill>
                  <a:srgbClr val="000000"/>
                </a:solidFill>
                <a:latin typeface="Monaco" charset="0"/>
              </a:rPr>
              <a:t>'",) ==&gt; ("'no-recurrence-events'",) , 1.000</a:t>
            </a:r>
          </a:p>
          <a:p>
            <a:r>
              <a:rPr lang="en-US" sz="1200" dirty="0">
                <a:solidFill>
                  <a:srgbClr val="000000"/>
                </a:solidFill>
                <a:latin typeface="Monaco" charset="0"/>
              </a:rPr>
              <a:t>Rule: ("'left'",) ==&gt; ("'no-recurrence-events'",) , 1.000</a:t>
            </a:r>
          </a:p>
          <a:p>
            <a:r>
              <a:rPr lang="en-US" sz="1200" dirty="0">
                <a:solidFill>
                  <a:srgbClr val="000000"/>
                </a:solidFill>
                <a:latin typeface="Monaco" charset="0"/>
              </a:rPr>
              <a:t>Rule: ("'2'",) ==&gt; ("'no-recurrence-events'",) , 1.000</a:t>
            </a:r>
          </a:p>
          <a:p>
            <a:r>
              <a:rPr lang="en-US" sz="1200" dirty="0">
                <a:solidFill>
                  <a:srgbClr val="000000"/>
                </a:solidFill>
                <a:latin typeface="Monaco" charset="0"/>
              </a:rPr>
              <a:t>Rule: ("'no'", "'0-2'") ==&gt; ("'no-recurrence-events'",) , 1.000</a:t>
            </a:r>
            <a:endParaRPr lang="en-US" sz="1200" dirty="0"/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251520" y="116633"/>
            <a:ext cx="8686800" cy="5040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ヒラギノ角ゴ Pro W3" charset="-128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ヒラギノ角ゴ Pro W3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ヒラギノ角ゴ Pro W3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ヒラギノ角ゴ Pro W3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ヒラギノ角ゴ Pro W3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l" eaLnBrk="1" hangingPunct="1"/>
            <a:r>
              <a:rPr lang="en-US" sz="2000" kern="0" dirty="0" smtClean="0">
                <a:solidFill>
                  <a:srgbClr val="247A5B"/>
                </a:solidFill>
                <a:latin typeface="Arial Black" charset="0"/>
              </a:rPr>
              <a:t>Data Mining with Rule Association: Application in Healthcare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51520" y="1084094"/>
            <a:ext cx="6032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Courier New" charset="0"/>
              <a:buChar char="o"/>
            </a:pPr>
            <a:r>
              <a:rPr lang="en-US" dirty="0" smtClean="0"/>
              <a:t>Only </a:t>
            </a:r>
            <a:r>
              <a:rPr lang="en-US" smtClean="0"/>
              <a:t>consider non-recurrence </a:t>
            </a:r>
            <a:r>
              <a:rPr lang="en-US" dirty="0" smtClean="0"/>
              <a:t>events instances ( = 85)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187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115616" y="1628800"/>
            <a:ext cx="7110536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1200" dirty="0" err="1">
                <a:solidFill>
                  <a:srgbClr val="000000"/>
                </a:solidFill>
                <a:latin typeface="Monaco" charset="0"/>
              </a:rPr>
              <a:t>item</a:t>
            </a:r>
            <a:r>
              <a:rPr lang="tr-TR" sz="1200" dirty="0">
                <a:solidFill>
                  <a:srgbClr val="000000"/>
                </a:solidFill>
                <a:latin typeface="Monaco" charset="0"/>
              </a:rPr>
              <a:t>: ("'3'",) , 0.529</a:t>
            </a:r>
          </a:p>
          <a:p>
            <a:r>
              <a:rPr lang="tr-TR" sz="1200" dirty="0" err="1">
                <a:solidFill>
                  <a:srgbClr val="000000"/>
                </a:solidFill>
                <a:latin typeface="Monaco" charset="0"/>
              </a:rPr>
              <a:t>item</a:t>
            </a:r>
            <a:r>
              <a:rPr lang="tr-TR" sz="1200" dirty="0">
                <a:solidFill>
                  <a:srgbClr val="000000"/>
                </a:solidFill>
                <a:latin typeface="Monaco" charset="0"/>
              </a:rPr>
              <a:t>: ("'</a:t>
            </a:r>
            <a:r>
              <a:rPr lang="tr-TR" sz="1200" dirty="0" err="1">
                <a:solidFill>
                  <a:srgbClr val="000000"/>
                </a:solidFill>
                <a:latin typeface="Monaco" charset="0"/>
              </a:rPr>
              <a:t>no</a:t>
            </a:r>
            <a:r>
              <a:rPr lang="tr-TR" sz="1200" dirty="0">
                <a:solidFill>
                  <a:srgbClr val="000000"/>
                </a:solidFill>
                <a:latin typeface="Monaco" charset="0"/>
              </a:rPr>
              <a:t>'", "'0-2'") , 0.529</a:t>
            </a:r>
          </a:p>
          <a:p>
            <a:r>
              <a:rPr lang="en-US" sz="1200" dirty="0">
                <a:solidFill>
                  <a:srgbClr val="000000"/>
                </a:solidFill>
                <a:latin typeface="Monaco" charset="0"/>
              </a:rPr>
              <a:t>item: ("'3'", "'recurrence-events'") , 0.529</a:t>
            </a:r>
          </a:p>
          <a:p>
            <a:r>
              <a:rPr lang="en-US" sz="1200" dirty="0">
                <a:solidFill>
                  <a:srgbClr val="000000"/>
                </a:solidFill>
                <a:latin typeface="Monaco" charset="0"/>
              </a:rPr>
              <a:t>item: ("'no'", "'0-2'", "'recurrence-events'") , 0.529</a:t>
            </a:r>
          </a:p>
          <a:p>
            <a:r>
              <a:rPr lang="tr-TR" sz="1200" dirty="0" err="1">
                <a:solidFill>
                  <a:srgbClr val="000000"/>
                </a:solidFill>
                <a:latin typeface="Monaco" charset="0"/>
              </a:rPr>
              <a:t>item</a:t>
            </a:r>
            <a:r>
              <a:rPr lang="tr-TR" sz="1200" dirty="0">
                <a:solidFill>
                  <a:srgbClr val="000000"/>
                </a:solidFill>
                <a:latin typeface="Monaco" charset="0"/>
              </a:rPr>
              <a:t>: ("'0-2'",) , 0.541</a:t>
            </a:r>
          </a:p>
          <a:p>
            <a:r>
              <a:rPr lang="tr-TR" sz="1200" dirty="0" err="1">
                <a:solidFill>
                  <a:srgbClr val="000000"/>
                </a:solidFill>
                <a:latin typeface="Monaco" charset="0"/>
              </a:rPr>
              <a:t>item</a:t>
            </a:r>
            <a:r>
              <a:rPr lang="tr-TR" sz="1200" dirty="0">
                <a:solidFill>
                  <a:srgbClr val="000000"/>
                </a:solidFill>
                <a:latin typeface="Monaco" charset="0"/>
              </a:rPr>
              <a:t>: ("'</a:t>
            </a:r>
            <a:r>
              <a:rPr lang="tr-TR" sz="1200" dirty="0" err="1">
                <a:solidFill>
                  <a:srgbClr val="000000"/>
                </a:solidFill>
                <a:latin typeface="Monaco" charset="0"/>
              </a:rPr>
              <a:t>yes</a:t>
            </a:r>
            <a:r>
              <a:rPr lang="tr-TR" sz="1200" dirty="0">
                <a:solidFill>
                  <a:srgbClr val="000000"/>
                </a:solidFill>
                <a:latin typeface="Monaco" charset="0"/>
              </a:rPr>
              <a:t>'",) , 0.541</a:t>
            </a:r>
          </a:p>
          <a:p>
            <a:r>
              <a:rPr lang="en-US" sz="1200" dirty="0">
                <a:solidFill>
                  <a:srgbClr val="000000"/>
                </a:solidFill>
                <a:latin typeface="Monaco" charset="0"/>
              </a:rPr>
              <a:t>item: ("'0-2'", "'recurrence-events'") , 0.541</a:t>
            </a:r>
          </a:p>
          <a:p>
            <a:r>
              <a:rPr lang="en-US" sz="1200" dirty="0">
                <a:solidFill>
                  <a:srgbClr val="000000"/>
                </a:solidFill>
                <a:latin typeface="Monaco" charset="0"/>
              </a:rPr>
              <a:t>item: ("'yes'", "'recurrence-events'") , 0.541</a:t>
            </a:r>
          </a:p>
          <a:p>
            <a:r>
              <a:rPr lang="hr-HR" sz="1200" dirty="0" err="1">
                <a:solidFill>
                  <a:srgbClr val="000000"/>
                </a:solidFill>
                <a:latin typeface="Monaco" charset="0"/>
              </a:rPr>
              <a:t>item</a:t>
            </a:r>
            <a:r>
              <a:rPr lang="hr-HR" sz="1200" dirty="0">
                <a:solidFill>
                  <a:srgbClr val="000000"/>
                </a:solidFill>
                <a:latin typeface="Monaco" charset="0"/>
              </a:rPr>
              <a:t>: ("'</a:t>
            </a:r>
            <a:r>
              <a:rPr lang="hr-HR" sz="1200" dirty="0" err="1">
                <a:solidFill>
                  <a:srgbClr val="000000"/>
                </a:solidFill>
                <a:latin typeface="Monaco" charset="0"/>
              </a:rPr>
              <a:t>premeno</a:t>
            </a:r>
            <a:r>
              <a:rPr lang="hr-HR" sz="1200" dirty="0">
                <a:solidFill>
                  <a:srgbClr val="000000"/>
                </a:solidFill>
                <a:latin typeface="Monaco" charset="0"/>
              </a:rPr>
              <a:t>'",) , 0.565</a:t>
            </a:r>
          </a:p>
          <a:p>
            <a:r>
              <a:rPr lang="en-US" sz="1200" dirty="0">
                <a:solidFill>
                  <a:srgbClr val="000000"/>
                </a:solidFill>
                <a:latin typeface="Monaco" charset="0"/>
              </a:rPr>
              <a:t>item: ("'</a:t>
            </a:r>
            <a:r>
              <a:rPr lang="en-US" sz="1200" dirty="0" err="1">
                <a:solidFill>
                  <a:srgbClr val="000000"/>
                </a:solidFill>
                <a:latin typeface="Monaco" charset="0"/>
              </a:rPr>
              <a:t>premeno</a:t>
            </a:r>
            <a:r>
              <a:rPr lang="en-US" sz="1200" dirty="0">
                <a:solidFill>
                  <a:srgbClr val="000000"/>
                </a:solidFill>
                <a:latin typeface="Monaco" charset="0"/>
              </a:rPr>
              <a:t>'", "'recurrence-events'") , 0.565</a:t>
            </a:r>
          </a:p>
          <a:p>
            <a:r>
              <a:rPr lang="tr-TR" sz="1200" dirty="0" err="1">
                <a:solidFill>
                  <a:srgbClr val="000000"/>
                </a:solidFill>
                <a:latin typeface="Monaco" charset="0"/>
              </a:rPr>
              <a:t>item</a:t>
            </a:r>
            <a:r>
              <a:rPr lang="tr-TR" sz="1200" dirty="0">
                <a:solidFill>
                  <a:srgbClr val="000000"/>
                </a:solidFill>
                <a:latin typeface="Monaco" charset="0"/>
              </a:rPr>
              <a:t>: ("'</a:t>
            </a:r>
            <a:r>
              <a:rPr lang="tr-TR" sz="1200" dirty="0" err="1">
                <a:solidFill>
                  <a:srgbClr val="000000"/>
                </a:solidFill>
                <a:latin typeface="Monaco" charset="0"/>
              </a:rPr>
              <a:t>left</a:t>
            </a:r>
            <a:r>
              <a:rPr lang="tr-TR" sz="1200" dirty="0">
                <a:solidFill>
                  <a:srgbClr val="000000"/>
                </a:solidFill>
                <a:latin typeface="Monaco" charset="0"/>
              </a:rPr>
              <a:t>'",) , 0.576</a:t>
            </a:r>
          </a:p>
          <a:p>
            <a:r>
              <a:rPr lang="en-US" sz="1200" dirty="0">
                <a:solidFill>
                  <a:srgbClr val="000000"/>
                </a:solidFill>
                <a:latin typeface="Monaco" charset="0"/>
              </a:rPr>
              <a:t>item: ("'left'", "'recurrence-events'") , 0.576</a:t>
            </a:r>
          </a:p>
          <a:p>
            <a:r>
              <a:rPr lang="tr-TR" sz="1200" dirty="0" err="1">
                <a:solidFill>
                  <a:srgbClr val="000000"/>
                </a:solidFill>
                <a:latin typeface="Monaco" charset="0"/>
              </a:rPr>
              <a:t>item</a:t>
            </a:r>
            <a:r>
              <a:rPr lang="tr-TR" sz="1200" dirty="0">
                <a:solidFill>
                  <a:srgbClr val="000000"/>
                </a:solidFill>
                <a:latin typeface="Monaco" charset="0"/>
              </a:rPr>
              <a:t>: ("'</a:t>
            </a:r>
            <a:r>
              <a:rPr lang="tr-TR" sz="1200" dirty="0" err="1">
                <a:solidFill>
                  <a:srgbClr val="000000"/>
                </a:solidFill>
                <a:latin typeface="Monaco" charset="0"/>
              </a:rPr>
              <a:t>no</a:t>
            </a:r>
            <a:r>
              <a:rPr lang="tr-TR" sz="1200" dirty="0">
                <a:solidFill>
                  <a:srgbClr val="000000"/>
                </a:solidFill>
                <a:latin typeface="Monaco" charset="0"/>
              </a:rPr>
              <a:t>'",) , 0.800</a:t>
            </a:r>
          </a:p>
          <a:p>
            <a:r>
              <a:rPr lang="en-US" sz="1200" dirty="0">
                <a:solidFill>
                  <a:srgbClr val="000000"/>
                </a:solidFill>
                <a:latin typeface="Monaco" charset="0"/>
              </a:rPr>
              <a:t>item: ("'no'", "'recurrence-events'") , 0.800</a:t>
            </a:r>
          </a:p>
          <a:p>
            <a:r>
              <a:rPr lang="en-US" sz="1200" dirty="0">
                <a:solidFill>
                  <a:srgbClr val="000000"/>
                </a:solidFill>
                <a:latin typeface="Monaco" charset="0"/>
              </a:rPr>
              <a:t>item: ("'recurrence-events'",) , 1.000</a:t>
            </a:r>
          </a:p>
          <a:p>
            <a:endParaRPr lang="en-US" sz="1200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Monaco" charset="0"/>
              </a:rPr>
              <a:t>------------------------ RULES:</a:t>
            </a:r>
          </a:p>
          <a:p>
            <a:r>
              <a:rPr lang="en-US" sz="1200" dirty="0">
                <a:solidFill>
                  <a:srgbClr val="000000"/>
                </a:solidFill>
                <a:latin typeface="Monaco" charset="0"/>
              </a:rPr>
              <a:t>Rule: ("'</a:t>
            </a:r>
            <a:r>
              <a:rPr lang="en-US" sz="1200" dirty="0" err="1">
                <a:solidFill>
                  <a:srgbClr val="000000"/>
                </a:solidFill>
                <a:latin typeface="Monaco" charset="0"/>
              </a:rPr>
              <a:t>premeno</a:t>
            </a:r>
            <a:r>
              <a:rPr lang="en-US" sz="1200" dirty="0">
                <a:solidFill>
                  <a:srgbClr val="000000"/>
                </a:solidFill>
                <a:latin typeface="Monaco" charset="0"/>
              </a:rPr>
              <a:t>'",) ==&gt; ("'recurrence-events'",) , 1.000</a:t>
            </a:r>
          </a:p>
          <a:p>
            <a:r>
              <a:rPr lang="en-US" sz="1200" dirty="0">
                <a:solidFill>
                  <a:srgbClr val="000000"/>
                </a:solidFill>
                <a:latin typeface="Monaco" charset="0"/>
              </a:rPr>
              <a:t>Rule: ("'0-2'",) ==&gt; ("'recurrence-events'",) , 1.000</a:t>
            </a:r>
          </a:p>
          <a:p>
            <a:r>
              <a:rPr lang="en-US" sz="1200" dirty="0">
                <a:solidFill>
                  <a:srgbClr val="000000"/>
                </a:solidFill>
                <a:latin typeface="Monaco" charset="0"/>
              </a:rPr>
              <a:t>Rule: ("'left'",) ==&gt; ("'recurrence-events'",) , 1.000</a:t>
            </a:r>
          </a:p>
          <a:p>
            <a:r>
              <a:rPr lang="en-US" sz="1200" dirty="0">
                <a:solidFill>
                  <a:srgbClr val="000000"/>
                </a:solidFill>
                <a:latin typeface="Monaco" charset="0"/>
              </a:rPr>
              <a:t>Rule: ("'no'",) ==&gt; ("'recurrence-events'",) , 1.000</a:t>
            </a:r>
          </a:p>
          <a:p>
            <a:r>
              <a:rPr lang="en-US" sz="1200" dirty="0">
                <a:solidFill>
                  <a:srgbClr val="000000"/>
                </a:solidFill>
                <a:latin typeface="Monaco" charset="0"/>
              </a:rPr>
              <a:t>Rule: ("'yes'",) ==&gt; ("'recurrence-events'",) , 1.000</a:t>
            </a:r>
          </a:p>
          <a:p>
            <a:r>
              <a:rPr lang="en-US" sz="1200" dirty="0">
                <a:solidFill>
                  <a:srgbClr val="000000"/>
                </a:solidFill>
                <a:latin typeface="Monaco" charset="0"/>
              </a:rPr>
              <a:t>Rule: ("'3'",) ==&gt; ("'recurrence-events'",) , 1.000</a:t>
            </a:r>
          </a:p>
          <a:p>
            <a:r>
              <a:rPr lang="en-US" sz="1200" dirty="0">
                <a:solidFill>
                  <a:srgbClr val="000000"/>
                </a:solidFill>
                <a:latin typeface="Monaco" charset="0"/>
              </a:rPr>
              <a:t>Rule: ("'no'", "'0-2'") ==&gt; ("'recurrence-events'",) , 1.000</a:t>
            </a:r>
            <a:endParaRPr lang="en-US" sz="1200" dirty="0"/>
          </a:p>
        </p:txBody>
      </p:sp>
      <p:sp>
        <p:nvSpPr>
          <p:cNvPr id="5" name="TextBox 4"/>
          <p:cNvSpPr txBox="1"/>
          <p:nvPr/>
        </p:nvSpPr>
        <p:spPr>
          <a:xfrm>
            <a:off x="251520" y="1084094"/>
            <a:ext cx="5698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Courier New" charset="0"/>
              <a:buChar char="o"/>
            </a:pPr>
            <a:r>
              <a:rPr lang="en-US" dirty="0" smtClean="0"/>
              <a:t>Only consider recurrence events instances ( = 201)</a:t>
            </a:r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 bwMode="auto">
          <a:xfrm>
            <a:off x="251520" y="116633"/>
            <a:ext cx="8686800" cy="5040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ヒラギノ角ゴ Pro W3" charset="-128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ヒラギノ角ゴ Pro W3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ヒラギノ角ゴ Pro W3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ヒラギノ角ゴ Pro W3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ヒラギノ角ゴ Pro W3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l" eaLnBrk="1" hangingPunct="1"/>
            <a:r>
              <a:rPr lang="en-US" sz="2000" kern="0" dirty="0" smtClean="0">
                <a:solidFill>
                  <a:srgbClr val="247A5B"/>
                </a:solidFill>
                <a:latin typeface="Arial Black" charset="0"/>
              </a:rPr>
              <a:t>Data Mining with Rule Association: Application in Healthcare</a:t>
            </a:r>
          </a:p>
        </p:txBody>
      </p:sp>
    </p:spTree>
    <p:extLst>
      <p:ext uri="{BB962C8B-B14F-4D97-AF65-F5344CB8AC3E}">
        <p14:creationId xmlns:p14="http://schemas.microsoft.com/office/powerpoint/2010/main" val="1233152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79512" y="260648"/>
            <a:ext cx="8686800" cy="504056"/>
          </a:xfrm>
        </p:spPr>
        <p:txBody>
          <a:bodyPr anchor="t"/>
          <a:lstStyle/>
          <a:p>
            <a:pPr algn="l" eaLnBrk="1" hangingPunct="1"/>
            <a:r>
              <a:rPr lang="en-US" sz="2000" dirty="0" smtClean="0">
                <a:solidFill>
                  <a:srgbClr val="247A5B"/>
                </a:solidFill>
                <a:latin typeface="Arial Black" charset="0"/>
              </a:rPr>
              <a:t>Learning algorithm: Data Clustering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31640" y="1844824"/>
            <a:ext cx="6050180" cy="3238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904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79512" y="260648"/>
            <a:ext cx="8686800" cy="504056"/>
          </a:xfrm>
        </p:spPr>
        <p:txBody>
          <a:bodyPr anchor="t"/>
          <a:lstStyle/>
          <a:p>
            <a:pPr algn="l" eaLnBrk="1" hangingPunct="1"/>
            <a:r>
              <a:rPr lang="en-US" sz="2000" dirty="0" smtClean="0">
                <a:solidFill>
                  <a:srgbClr val="247A5B"/>
                </a:solidFill>
                <a:latin typeface="Arial Black" charset="0"/>
              </a:rPr>
              <a:t>Learning algorithm: Supervised vs. Unsupervised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323528" y="1124744"/>
                <a:ext cx="8136904" cy="17908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Courier New" charset="0"/>
                  <a:buChar char="o"/>
                </a:pPr>
                <a:r>
                  <a:rPr lang="en-US" dirty="0" smtClean="0"/>
                  <a:t>Under </a:t>
                </a:r>
                <a:r>
                  <a:rPr lang="en-US" b="1" i="1" dirty="0" smtClean="0"/>
                  <a:t>supervised learning </a:t>
                </a:r>
                <a:r>
                  <a:rPr lang="en-US" dirty="0" smtClean="0"/>
                  <a:t>scheme, </a:t>
                </a:r>
              </a:p>
              <a:p>
                <a:pPr marL="742950" lvl="1" indent="-285750">
                  <a:lnSpc>
                    <a:spcPct val="150000"/>
                  </a:lnSpc>
                  <a:buFont typeface="Courier New" charset="0"/>
                  <a:buChar char="o"/>
                </a:pPr>
                <a:r>
                  <a:rPr lang="en-US" dirty="0" smtClean="0"/>
                  <a:t>Samples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1, 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  <m:r>
                          <a:rPr lang="en-US" i="1">
                            <a:latin typeface="Cambria Math" charset="0"/>
                          </a:rPr>
                          <m:t>, </m:t>
                        </m:r>
                      </m:sub>
                    </m:sSub>
                  </m:oMath>
                </a14:m>
                <a:r>
                  <a:rPr lang="is-IS" dirty="0" smtClean="0"/>
                  <a:t>…,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𝑚</m:t>
                        </m:r>
                        <m:r>
                          <a:rPr lang="en-US" i="1">
                            <a:latin typeface="Cambria Math" charset="0"/>
                          </a:rPr>
                          <m:t>, </m:t>
                        </m:r>
                      </m:sub>
                    </m:sSub>
                  </m:oMath>
                </a14:m>
                <a:endParaRPr lang="en-US" dirty="0" smtClean="0"/>
              </a:p>
              <a:p>
                <a:pPr marL="742950" lvl="1" indent="-285750">
                  <a:lnSpc>
                    <a:spcPct val="150000"/>
                  </a:lnSpc>
                  <a:buFont typeface="Courier New" charset="0"/>
                  <a:buChar char="o"/>
                </a:pPr>
                <a:r>
                  <a:rPr lang="en-US" dirty="0" smtClean="0"/>
                  <a:t>Class labels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1, 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2, </m:t>
                        </m:r>
                      </m:sub>
                    </m:sSub>
                  </m:oMath>
                </a14:m>
                <a:r>
                  <a:rPr lang="is-IS" dirty="0"/>
                  <a:t>…,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𝑚</m:t>
                        </m:r>
                        <m:r>
                          <a:rPr lang="en-US" i="1">
                            <a:latin typeface="Cambria Math" charset="0"/>
                          </a:rPr>
                          <m:t>, </m:t>
                        </m:r>
                      </m:sub>
                    </m:sSub>
                  </m:oMath>
                </a14:m>
                <a:endParaRPr lang="en-US" dirty="0" smtClean="0"/>
              </a:p>
              <a:p>
                <a:pPr marL="742950" lvl="1" indent="-285750">
                  <a:lnSpc>
                    <a:spcPct val="150000"/>
                  </a:lnSpc>
                  <a:buFont typeface="Courier New" charset="0"/>
                  <a:buChar char="o"/>
                </a:pPr>
                <a:r>
                  <a:rPr lang="en-US" dirty="0" smtClean="0"/>
                  <a:t>Learning with teacher, since we already known correct answer</a:t>
                </a:r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1124744"/>
                <a:ext cx="8136904" cy="1790875"/>
              </a:xfrm>
              <a:prstGeom prst="rect">
                <a:avLst/>
              </a:prstGeom>
              <a:blipFill rotWithShape="0">
                <a:blip r:embed="rId2"/>
                <a:stretch>
                  <a:fillRect l="-524" b="-20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ight Brace 5"/>
          <p:cNvSpPr/>
          <p:nvPr/>
        </p:nvSpPr>
        <p:spPr>
          <a:xfrm>
            <a:off x="3779912" y="1556792"/>
            <a:ext cx="189735" cy="432048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3995936" y="1628800"/>
                <a:ext cx="2202911" cy="289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𝐷𝑎𝑡𝑎</m:t>
                      </m:r>
                      <m:r>
                        <a:rPr lang="en-US" b="0" i="1" smtClean="0">
                          <a:latin typeface="Cambria Math" charset="0"/>
                        </a:rPr>
                        <m:t>=(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)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=1,…,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5936" y="1628800"/>
                <a:ext cx="2202911" cy="289182"/>
              </a:xfrm>
              <a:prstGeom prst="rect">
                <a:avLst/>
              </a:prstGeom>
              <a:blipFill rotWithShape="0">
                <a:blip r:embed="rId3"/>
                <a:stretch>
                  <a:fillRect l="-1939" b="-29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307987" y="3645024"/>
                <a:ext cx="8136904" cy="17908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Courier New" charset="0"/>
                  <a:buChar char="o"/>
                </a:pPr>
                <a:r>
                  <a:rPr lang="en-US" dirty="0" smtClean="0"/>
                  <a:t>Under </a:t>
                </a:r>
                <a:r>
                  <a:rPr lang="en-US" b="1" i="1" dirty="0" smtClean="0"/>
                  <a:t>unsupervised learning </a:t>
                </a:r>
                <a:r>
                  <a:rPr lang="en-US" dirty="0" smtClean="0"/>
                  <a:t>scheme, </a:t>
                </a:r>
              </a:p>
              <a:p>
                <a:pPr marL="742950" lvl="1" indent="-285750">
                  <a:lnSpc>
                    <a:spcPct val="150000"/>
                  </a:lnSpc>
                  <a:buFont typeface="Courier New" charset="0"/>
                  <a:buChar char="o"/>
                </a:pPr>
                <a:r>
                  <a:rPr lang="en-US" dirty="0" smtClean="0"/>
                  <a:t>Samples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1, 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  <m:r>
                          <a:rPr lang="en-US" i="1">
                            <a:latin typeface="Cambria Math" charset="0"/>
                          </a:rPr>
                          <m:t>, </m:t>
                        </m:r>
                      </m:sub>
                    </m:sSub>
                  </m:oMath>
                </a14:m>
                <a:r>
                  <a:rPr lang="is-IS" dirty="0" smtClean="0"/>
                  <a:t>…,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𝑚</m:t>
                        </m:r>
                        <m:r>
                          <a:rPr lang="en-US" i="1">
                            <a:latin typeface="Cambria Math" charset="0"/>
                          </a:rPr>
                          <m:t>, </m:t>
                        </m:r>
                      </m:sub>
                    </m:sSub>
                  </m:oMath>
                </a14:m>
                <a:endParaRPr lang="en-US" dirty="0" smtClean="0"/>
              </a:p>
              <a:p>
                <a:pPr marL="742950" lvl="1" indent="-285750">
                  <a:lnSpc>
                    <a:spcPct val="150000"/>
                  </a:lnSpc>
                  <a:buFont typeface="Courier New" charset="0"/>
                  <a:buChar char="o"/>
                </a:pPr>
                <a:r>
                  <a:rPr lang="en-US" dirty="0" smtClean="0">
                    <a:solidFill>
                      <a:srgbClr val="FF0000"/>
                    </a:solidFill>
                  </a:rPr>
                  <a:t>No</a:t>
                </a:r>
                <a:r>
                  <a:rPr lang="en-US" dirty="0" smtClean="0"/>
                  <a:t> Class labels like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1, 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2, </m:t>
                        </m:r>
                      </m:sub>
                    </m:sSub>
                  </m:oMath>
                </a14:m>
                <a:r>
                  <a:rPr lang="is-IS" dirty="0"/>
                  <a:t>…,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𝑚</m:t>
                        </m:r>
                        <m:r>
                          <a:rPr lang="en-US" i="1">
                            <a:latin typeface="Cambria Math" charset="0"/>
                          </a:rPr>
                          <m:t>, </m:t>
                        </m:r>
                      </m:sub>
                    </m:sSub>
                  </m:oMath>
                </a14:m>
                <a:endParaRPr lang="en-US" dirty="0" smtClean="0"/>
              </a:p>
              <a:p>
                <a:pPr marL="742950" lvl="1" indent="-285750">
                  <a:lnSpc>
                    <a:spcPct val="150000"/>
                  </a:lnSpc>
                  <a:buFont typeface="Courier New" charset="0"/>
                  <a:buChar char="o"/>
                </a:pPr>
                <a:r>
                  <a:rPr lang="en-US" dirty="0" smtClean="0"/>
                  <a:t>Learning without teacher</a:t>
                </a:r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987" y="3645024"/>
                <a:ext cx="8136904" cy="1790875"/>
              </a:xfrm>
              <a:prstGeom prst="rect">
                <a:avLst/>
              </a:prstGeom>
              <a:blipFill rotWithShape="0">
                <a:blip r:embed="rId4"/>
                <a:stretch>
                  <a:fillRect l="-525" b="-17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54775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79512" y="260648"/>
            <a:ext cx="8686800" cy="504056"/>
          </a:xfrm>
        </p:spPr>
        <p:txBody>
          <a:bodyPr anchor="t"/>
          <a:lstStyle/>
          <a:p>
            <a:pPr algn="l" eaLnBrk="1" hangingPunct="1"/>
            <a:r>
              <a:rPr lang="en-US" sz="2000" dirty="0" smtClean="0">
                <a:solidFill>
                  <a:srgbClr val="247A5B"/>
                </a:solidFill>
                <a:latin typeface="Arial Black" charset="0"/>
              </a:rPr>
              <a:t>Learning algorithm: Clustering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46448" y="980728"/>
            <a:ext cx="8352928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Courier New" charset="0"/>
              <a:buChar char="o"/>
            </a:pPr>
            <a:r>
              <a:rPr lang="en-US" dirty="0" smtClean="0"/>
              <a:t>Clustering </a:t>
            </a:r>
            <a:r>
              <a:rPr lang="en-US" dirty="0"/>
              <a:t>assigns similar objects </a:t>
            </a:r>
            <a:r>
              <a:rPr lang="en-US" dirty="0" smtClean="0"/>
              <a:t>together (=cluster) </a:t>
            </a:r>
            <a:r>
              <a:rPr lang="en-US" dirty="0"/>
              <a:t>in order to discover structures in data that doesn't have any labels</a:t>
            </a:r>
            <a:r>
              <a:rPr lang="en-US" dirty="0" smtClean="0"/>
              <a:t>.</a:t>
            </a:r>
          </a:p>
          <a:p>
            <a:pPr marL="285750" indent="-285750">
              <a:lnSpc>
                <a:spcPct val="150000"/>
              </a:lnSpc>
              <a:buFont typeface="Courier New" charset="0"/>
              <a:buChar char="o"/>
            </a:pPr>
            <a:r>
              <a:rPr lang="en-US" dirty="0" smtClean="0"/>
              <a:t>Good clustering?</a:t>
            </a:r>
          </a:p>
          <a:p>
            <a:pPr marL="742950" lvl="1" indent="-285750">
              <a:lnSpc>
                <a:spcPct val="150000"/>
              </a:lnSpc>
              <a:buFont typeface="Courier New" charset="0"/>
              <a:buChar char="o"/>
            </a:pPr>
            <a:r>
              <a:rPr lang="en-US" dirty="0" smtClean="0"/>
              <a:t>Intra-cluster distances should be small ( → high similarity within group )</a:t>
            </a:r>
          </a:p>
          <a:p>
            <a:pPr marL="742950" lvl="1" indent="-285750">
              <a:lnSpc>
                <a:spcPct val="150000"/>
              </a:lnSpc>
              <a:buFont typeface="Courier New" charset="0"/>
              <a:buChar char="o"/>
            </a:pPr>
            <a:r>
              <a:rPr lang="en-US" dirty="0" smtClean="0"/>
              <a:t>Inter-cluster distances should be large (</a:t>
            </a:r>
            <a:r>
              <a:rPr lang="en-US" dirty="0"/>
              <a:t>→ </a:t>
            </a:r>
            <a:r>
              <a:rPr lang="en-US" dirty="0" smtClean="0"/>
              <a:t>low </a:t>
            </a:r>
            <a:r>
              <a:rPr lang="en-US" dirty="0"/>
              <a:t>similarity </a:t>
            </a:r>
            <a:r>
              <a:rPr lang="en-US" dirty="0" smtClean="0"/>
              <a:t>between group) 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63688" y="3573016"/>
            <a:ext cx="4896544" cy="1941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61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6448" y="980728"/>
            <a:ext cx="8352928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Courier New" charset="0"/>
              <a:buChar char="o"/>
            </a:pPr>
            <a:r>
              <a:rPr lang="en-US" dirty="0" smtClean="0"/>
              <a:t>Resulting cluster evaluation ( How do we know if ours are meaningful???)</a:t>
            </a:r>
          </a:p>
          <a:p>
            <a:pPr marL="285750" indent="-285750">
              <a:lnSpc>
                <a:spcPct val="150000"/>
              </a:lnSpc>
              <a:buFont typeface="Courier New" charset="0"/>
              <a:buChar char="o"/>
            </a:pPr>
            <a:r>
              <a:rPr lang="en-US" dirty="0" smtClean="0"/>
              <a:t>Seek ”natural” clusters in the data</a:t>
            </a:r>
          </a:p>
          <a:p>
            <a:pPr marL="742950" lvl="1" indent="-285750">
              <a:lnSpc>
                <a:spcPct val="150000"/>
              </a:lnSpc>
              <a:buFont typeface="Wingdings" charset="2"/>
              <a:buChar char="§"/>
            </a:pPr>
            <a:r>
              <a:rPr lang="en-US" dirty="0" smtClean="0"/>
              <a:t>Asking experts ( external evaluation)</a:t>
            </a:r>
          </a:p>
          <a:p>
            <a:pPr marL="742950" lvl="1" indent="-285750">
              <a:lnSpc>
                <a:spcPct val="150000"/>
              </a:lnSpc>
              <a:buFont typeface="Wingdings" charset="2"/>
              <a:buChar char="§"/>
            </a:pPr>
            <a:r>
              <a:rPr lang="en-US" dirty="0" smtClean="0"/>
              <a:t>Define an objective function on clustering ( internal evaluation, e.g., mean of similarity)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79512" y="260648"/>
            <a:ext cx="8686800" cy="504056"/>
          </a:xfrm>
        </p:spPr>
        <p:txBody>
          <a:bodyPr anchor="t"/>
          <a:lstStyle/>
          <a:p>
            <a:pPr algn="l" eaLnBrk="1" hangingPunct="1"/>
            <a:r>
              <a:rPr lang="en-US" sz="2000" dirty="0" smtClean="0">
                <a:solidFill>
                  <a:srgbClr val="247A5B"/>
                </a:solidFill>
                <a:latin typeface="Arial Black" charset="0"/>
              </a:rPr>
              <a:t>Learning algorithm: Clustering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2862" y="3573016"/>
            <a:ext cx="5880100" cy="245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189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79512" y="260648"/>
            <a:ext cx="8686800" cy="504056"/>
          </a:xfrm>
        </p:spPr>
        <p:txBody>
          <a:bodyPr anchor="t"/>
          <a:lstStyle/>
          <a:p>
            <a:pPr algn="l" eaLnBrk="1" hangingPunct="1"/>
            <a:r>
              <a:rPr lang="en-US" sz="2000" dirty="0" smtClean="0">
                <a:solidFill>
                  <a:srgbClr val="247A5B"/>
                </a:solidFill>
                <a:latin typeface="Arial Black" charset="0"/>
              </a:rPr>
              <a:t>Learning algorithm: Clustering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46448" y="1052736"/>
            <a:ext cx="8352928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Courier New" charset="0"/>
              <a:buChar char="o"/>
            </a:pPr>
            <a:r>
              <a:rPr lang="en-US" dirty="0" smtClean="0"/>
              <a:t>Basic Steps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 smtClean="0"/>
              <a:t>Determine the number of clusters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 smtClean="0"/>
              <a:t>Define similarity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 smtClean="0"/>
              <a:t>Define a criterion (evaluation) function for clustering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 smtClean="0"/>
              <a:t>Define an algorithm (methodology) to minimize the criterion  </a:t>
            </a:r>
          </a:p>
        </p:txBody>
      </p:sp>
    </p:spTree>
    <p:extLst>
      <p:ext uri="{BB962C8B-B14F-4D97-AF65-F5344CB8AC3E}">
        <p14:creationId xmlns:p14="http://schemas.microsoft.com/office/powerpoint/2010/main" val="1701729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79512" y="260648"/>
            <a:ext cx="8686800" cy="504056"/>
          </a:xfrm>
        </p:spPr>
        <p:txBody>
          <a:bodyPr anchor="t"/>
          <a:lstStyle/>
          <a:p>
            <a:pPr algn="l" eaLnBrk="1" hangingPunct="1"/>
            <a:r>
              <a:rPr lang="en-US" sz="2000" dirty="0" smtClean="0">
                <a:solidFill>
                  <a:srgbClr val="247A5B"/>
                </a:solidFill>
                <a:latin typeface="Arial Black" charset="0"/>
              </a:rPr>
              <a:t>Learning algorithm: Clustering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1520" y="836712"/>
            <a:ext cx="8568952" cy="1287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Courier New" charset="0"/>
              <a:buChar char="o"/>
            </a:pPr>
            <a:r>
              <a:rPr lang="en-US" dirty="0" smtClean="0"/>
              <a:t>How many clusters to be determined??</a:t>
            </a:r>
          </a:p>
          <a:p>
            <a:pPr marL="800100" lvl="1" indent="-342900">
              <a:lnSpc>
                <a:spcPct val="150000"/>
              </a:lnSpc>
              <a:buFont typeface="Courier New" charset="0"/>
              <a:buChar char="o"/>
            </a:pPr>
            <a:r>
              <a:rPr lang="en-US" dirty="0" smtClean="0"/>
              <a:t>Fix the number of clusters to </a:t>
            </a:r>
            <a:r>
              <a:rPr lang="en-US" i="1" dirty="0" smtClean="0">
                <a:solidFill>
                  <a:srgbClr val="FF0000"/>
                </a:solidFill>
              </a:rPr>
              <a:t>k</a:t>
            </a:r>
            <a:r>
              <a:rPr lang="en-US" dirty="0" smtClean="0"/>
              <a:t> according to expert knowledge</a:t>
            </a:r>
          </a:p>
          <a:p>
            <a:pPr marL="800100" lvl="1" indent="-342900">
              <a:lnSpc>
                <a:spcPct val="150000"/>
              </a:lnSpc>
              <a:buFont typeface="Courier New" charset="0"/>
              <a:buChar char="o"/>
            </a:pPr>
            <a:r>
              <a:rPr lang="en-US" dirty="0" smtClean="0"/>
              <a:t>Find the best clusters according to the criterion function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6184" y="2181777"/>
            <a:ext cx="7933456" cy="344189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43608" y="5639084"/>
            <a:ext cx="6480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 terms of </a:t>
            </a:r>
            <a:r>
              <a:rPr lang="en-US" i="1" dirty="0" smtClean="0"/>
              <a:t>k</a:t>
            </a:r>
            <a:r>
              <a:rPr lang="en-US" dirty="0" smtClean="0"/>
              <a:t>, we have different clustering results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7346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6911" y="1268760"/>
            <a:ext cx="7952468" cy="4854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51520" y="116633"/>
            <a:ext cx="8686800" cy="504056"/>
          </a:xfrm>
        </p:spPr>
        <p:txBody>
          <a:bodyPr anchor="t"/>
          <a:lstStyle/>
          <a:p>
            <a:pPr algn="l" eaLnBrk="1" hangingPunct="1"/>
            <a:r>
              <a:rPr lang="en-US" sz="2000" dirty="0" smtClean="0">
                <a:solidFill>
                  <a:srgbClr val="247A5B"/>
                </a:solidFill>
                <a:latin typeface="Arial Black" charset="0"/>
              </a:rPr>
              <a:t>Data Mining with Rule Association: </a:t>
            </a:r>
            <a:r>
              <a:rPr lang="en-US" sz="2000" dirty="0" err="1" smtClean="0">
                <a:solidFill>
                  <a:srgbClr val="247A5B"/>
                </a:solidFill>
                <a:latin typeface="Arial Black" charset="0"/>
              </a:rPr>
              <a:t>Apriori</a:t>
            </a:r>
            <a:r>
              <a:rPr lang="en-US" sz="2000" dirty="0" smtClean="0">
                <a:solidFill>
                  <a:srgbClr val="247A5B"/>
                </a:solidFill>
                <a:latin typeface="Arial Black" charset="0"/>
              </a:rPr>
              <a:t> approach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5536" y="724054"/>
            <a:ext cx="3211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Illustration of </a:t>
            </a:r>
            <a:r>
              <a:rPr lang="en-US" dirty="0" err="1" smtClean="0"/>
              <a:t>apriori</a:t>
            </a:r>
            <a:r>
              <a:rPr lang="en-US" dirty="0" smtClean="0"/>
              <a:t> algorithm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7477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79512" y="260648"/>
            <a:ext cx="8686800" cy="504056"/>
          </a:xfrm>
        </p:spPr>
        <p:txBody>
          <a:bodyPr anchor="t"/>
          <a:lstStyle/>
          <a:p>
            <a:pPr algn="l" eaLnBrk="1" hangingPunct="1"/>
            <a:r>
              <a:rPr lang="en-US" sz="2000" dirty="0" smtClean="0">
                <a:solidFill>
                  <a:srgbClr val="247A5B"/>
                </a:solidFill>
                <a:latin typeface="Arial Black" charset="0"/>
              </a:rPr>
              <a:t>Learning algorithm: Clustering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1521" y="836712"/>
            <a:ext cx="861479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Courier New" charset="0"/>
              <a:buChar char="o"/>
            </a:pPr>
            <a:r>
              <a:rPr lang="en-US" dirty="0" smtClean="0"/>
              <a:t>Dissimilarity measurements</a:t>
            </a:r>
          </a:p>
          <a:p>
            <a:pPr marL="285750" indent="-285750">
              <a:lnSpc>
                <a:spcPct val="150000"/>
              </a:lnSpc>
              <a:buFont typeface="Courier New" charset="0"/>
              <a:buChar char="o"/>
            </a:pPr>
            <a:r>
              <a:rPr lang="en-US" dirty="0" smtClean="0"/>
              <a:t>Distance based measurements ( A norm)</a:t>
            </a:r>
          </a:p>
          <a:p>
            <a:pPr marL="285750" indent="-285750">
              <a:lnSpc>
                <a:spcPct val="150000"/>
              </a:lnSpc>
              <a:buFont typeface="Courier New" charset="0"/>
              <a:buChar char="o"/>
            </a:pPr>
            <a:r>
              <a:rPr lang="en-US" dirty="0"/>
              <a:t>A norm is a </a:t>
            </a:r>
            <a:r>
              <a:rPr lang="en-US" b="1" dirty="0"/>
              <a:t>function</a:t>
            </a:r>
            <a:r>
              <a:rPr lang="en-US" dirty="0"/>
              <a:t> that assigns a strictly positive </a:t>
            </a:r>
            <a:r>
              <a:rPr lang="en-US" b="1" dirty="0"/>
              <a:t>length or size</a:t>
            </a:r>
            <a:r>
              <a:rPr lang="en-US" dirty="0"/>
              <a:t> to each vector in a vector space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587025" y="2626108"/>
                <a:ext cx="8568951" cy="44099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dirty="0" smtClean="0"/>
                  <a:t>Minkowski metric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 smtClean="0"/>
                  <a:t> norm)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𝑥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𝑦</m:t>
                            </m:r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(</m:t>
                        </m:r>
                        <m:nary>
                          <m:naryPr>
                            <m:chr m:val="∑"/>
                            <m:ctrlPr>
                              <a:rPr lang="is-I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𝑚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|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charset="0"/>
                                  </a:rPr>
                                  <m:t>|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charset="0"/>
                                  </a:rPr>
                                  <m:t>𝑘</m:t>
                                </m:r>
                              </m:sup>
                            </m:sSup>
                            <m:r>
                              <a:rPr lang="en-US" i="1">
                                <a:latin typeface="Cambria Math" charset="0"/>
                              </a:rPr>
                              <m:t>)</m:t>
                            </m:r>
                          </m:e>
                        </m:nary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1/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𝑘</m:t>
                        </m:r>
                      </m:sup>
                    </m:sSup>
                  </m:oMath>
                </a14:m>
                <a:endParaRPr lang="en-US" dirty="0" smtClean="0"/>
              </a:p>
              <a:p>
                <a:pPr marL="285750" indent="-285750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dirty="0" smtClean="0"/>
                  <a:t>Manhattan distance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norm</a:t>
                </a:r>
                <a:r>
                  <a:rPr lang="en-US" dirty="0" smtClean="0"/>
                  <a:t>)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𝑥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𝑦</m:t>
                            </m:r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=(</m:t>
                    </m:r>
                    <m:nary>
                      <m:naryPr>
                        <m:chr m:val="∑"/>
                        <m:ctrlPr>
                          <a:rPr lang="is-I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charset="0"/>
                          </a:rPr>
                          <m:t>𝑖</m:t>
                        </m:r>
                        <m:r>
                          <a:rPr lang="en-US" i="1"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charset="0"/>
                          </a:rPr>
                          <m:t>𝑚</m:t>
                        </m:r>
                      </m:sup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latin typeface="Cambria Math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latin typeface="Cambria Math" charset="0"/>
                              </a:rPr>
                              <m:t>|</m:t>
                            </m:r>
                          </m:e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1</m:t>
                            </m:r>
                          </m:sup>
                        </m:sSup>
                        <m:r>
                          <a:rPr lang="en-US" i="1">
                            <a:latin typeface="Cambria Math" charset="0"/>
                          </a:rPr>
                          <m:t>)=</m:t>
                        </m:r>
                      </m:e>
                    </m:nary>
                  </m:oMath>
                </a14:m>
                <a:r>
                  <a:rPr lang="en-US" dirty="0" smtClean="0"/>
                  <a:t> sum of absolute values</a:t>
                </a:r>
              </a:p>
              <a:p>
                <a:pPr marL="285750" indent="-285750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dirty="0" smtClean="0"/>
                  <a:t>Euclidean distance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dirty="0" smtClean="0"/>
                  <a:t>norm)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𝑥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𝑦</m:t>
                            </m:r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i="1">
                            <a:latin typeface="Cambria Math" charset="0"/>
                          </a:rPr>
                          <m:t>(</m:t>
                        </m:r>
                        <m:nary>
                          <m:naryPr>
                            <m:chr m:val="∑"/>
                            <m:ctrlPr>
                              <a:rPr lang="is-I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𝑚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|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charset="0"/>
                                  </a:rPr>
                                  <m:t>|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i="1">
                                <a:latin typeface="Cambria Math" charset="0"/>
                              </a:rPr>
                              <m:t>)</m:t>
                            </m:r>
                          </m:e>
                        </m:nary>
                      </m:e>
                    </m:rad>
                  </m:oMath>
                </a14:m>
                <a:endParaRPr lang="en-US" dirty="0" smtClean="0"/>
              </a:p>
              <a:p>
                <a:pPr marL="285750" indent="-285750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dirty="0" smtClean="0"/>
                  <a:t>Chebyshev distance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𝐿</m:t>
                        </m:r>
                      </m:e>
                      <m:sub>
                        <m: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∞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dirty="0" smtClean="0"/>
                  <a:t>norm</a:t>
                </a:r>
                <a:r>
                  <a:rPr lang="ko-KR" altLang="en-US" dirty="0" smtClean="0"/>
                  <a:t> </a:t>
                </a:r>
                <a:r>
                  <a:rPr lang="en-US" altLang="ko-KR" dirty="0" smtClean="0"/>
                  <a:t>)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𝑥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𝑦</m:t>
                            </m:r>
                          </m:e>
                        </m:d>
                      </m:e>
                      <m:sub>
                        <m: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∞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charset="0"/>
                          </a:rPr>
                          <m:t>max</m:t>
                        </m:r>
                      </m:fName>
                      <m:e>
                        <m:r>
                          <a:rPr lang="en-US" b="0" i="1" smtClean="0">
                            <a:latin typeface="Cambria Math" charset="0"/>
                          </a:rPr>
                          <m:t>{|</m:t>
                        </m:r>
                      </m:e>
                    </m:func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altLang="ko-KR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altLang="ko-KR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altLang="ko-KR" b="0" i="1" smtClean="0">
                        <a:latin typeface="Cambria Math" charset="0"/>
                      </a:rPr>
                      <m:t>|,</m:t>
                    </m:r>
                    <m:r>
                      <a:rPr lang="ko-KR" altLang="en-US" b="0" i="1" smtClean="0">
                        <a:latin typeface="Cambria Math" charset="0"/>
                      </a:rPr>
                      <m:t> </m:t>
                    </m:r>
                    <m:d>
                      <m:dPr>
                        <m:begChr m:val="|"/>
                        <m:endChr m:val="|"/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ko-KR" b="0" i="1" smtClean="0">
                        <a:latin typeface="Cambria Math" charset="0"/>
                      </a:rPr>
                      <m:t>,…,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charset="0"/>
                          </a:rPr>
                          <m:t>|</m:t>
                        </m:r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𝑚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𝑚</m:t>
                        </m:r>
                      </m:sub>
                    </m:sSub>
                    <m:r>
                      <a:rPr lang="en-US" altLang="ko-KR" i="1">
                        <a:latin typeface="Cambria Math" charset="0"/>
                      </a:rPr>
                      <m:t>|</m:t>
                    </m:r>
                    <m:r>
                      <a:rPr lang="en-US" altLang="ko-KR" b="0" i="1" smtClean="0">
                        <a:latin typeface="Cambria Math" charset="0"/>
                      </a:rPr>
                      <m:t>}</m:t>
                    </m:r>
                  </m:oMath>
                </a14:m>
                <a:endParaRPr lang="en-US" dirty="0"/>
              </a:p>
              <a:p>
                <a:pPr marL="742950" lvl="1" indent="-285750">
                  <a:lnSpc>
                    <a:spcPct val="150000"/>
                  </a:lnSpc>
                  <a:buFont typeface="Arial" charset="0"/>
                  <a:buChar char="•"/>
                </a:pPr>
                <a:endParaRPr lang="en-US" dirty="0"/>
              </a:p>
              <a:p>
                <a:pPr marL="285750" indent="-285750">
                  <a:lnSpc>
                    <a:spcPct val="150000"/>
                  </a:lnSpc>
                  <a:buFont typeface="Arial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025" y="2626108"/>
                <a:ext cx="8568951" cy="4409925"/>
              </a:xfrm>
              <a:prstGeom prst="rect">
                <a:avLst/>
              </a:prstGeom>
              <a:blipFill rotWithShape="0">
                <a:blip r:embed="rId3"/>
                <a:stretch>
                  <a:fillRect l="-4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21205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79512" y="260648"/>
            <a:ext cx="8686800" cy="504056"/>
          </a:xfrm>
        </p:spPr>
        <p:txBody>
          <a:bodyPr anchor="t"/>
          <a:lstStyle/>
          <a:p>
            <a:pPr algn="l" eaLnBrk="1" hangingPunct="1"/>
            <a:r>
              <a:rPr lang="en-US" sz="2000" dirty="0" smtClean="0">
                <a:solidFill>
                  <a:srgbClr val="247A5B"/>
                </a:solidFill>
                <a:latin typeface="Arial Black" charset="0"/>
              </a:rPr>
              <a:t>Learning algorithm: Clustering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1521" y="836712"/>
            <a:ext cx="8614792" cy="456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Courier New" charset="0"/>
              <a:buChar char="o"/>
            </a:pPr>
            <a:r>
              <a:rPr lang="en-US" dirty="0" smtClean="0"/>
              <a:t>Other metrics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72334" y="1365255"/>
            <a:ext cx="856895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dirty="0" smtClean="0"/>
              <a:t>Quadratic distance </a:t>
            </a:r>
          </a:p>
          <a:p>
            <a:pPr marL="742950" lvl="1" indent="-285750">
              <a:lnSpc>
                <a:spcPct val="150000"/>
              </a:lnSpc>
              <a:buFont typeface="Arial" charset="0"/>
              <a:buChar char="•"/>
            </a:pP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dirty="0" smtClean="0"/>
              <a:t>Canberra metric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en-US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03648" y="1893798"/>
            <a:ext cx="3600400" cy="45308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03648" y="2623315"/>
            <a:ext cx="2559298" cy="50422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51521" y="3252015"/>
            <a:ext cx="8614791" cy="1287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Courier New" charset="0"/>
              <a:buChar char="o"/>
            </a:pPr>
            <a:r>
              <a:rPr lang="en-US" dirty="0" smtClean="0"/>
              <a:t>The above distance metrics are measure of </a:t>
            </a:r>
            <a:r>
              <a:rPr lang="en-US" b="1" dirty="0" smtClean="0"/>
              <a:t>dissimilarity</a:t>
            </a:r>
            <a:r>
              <a:rPr lang="en-US" dirty="0" smtClean="0"/>
              <a:t>. Some measures of </a:t>
            </a:r>
            <a:r>
              <a:rPr lang="en-US" b="1" dirty="0" smtClean="0"/>
              <a:t>similarity</a:t>
            </a:r>
            <a:r>
              <a:rPr lang="en-US" dirty="0" smtClean="0"/>
              <a:t> also exist</a:t>
            </a:r>
          </a:p>
          <a:p>
            <a:pPr marL="285750" indent="-285750">
              <a:lnSpc>
                <a:spcPct val="150000"/>
              </a:lnSpc>
              <a:buFont typeface="Courier New" charset="0"/>
              <a:buChar char="o"/>
            </a:pP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75049" y="4365104"/>
            <a:ext cx="856895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dirty="0" smtClean="0"/>
              <a:t>Inner product</a:t>
            </a:r>
          </a:p>
          <a:p>
            <a:pPr marL="742950" lvl="1" indent="-285750">
              <a:lnSpc>
                <a:spcPct val="150000"/>
              </a:lnSpc>
              <a:buFont typeface="Arial" charset="0"/>
              <a:buChar char="•"/>
            </a:pP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dirty="0" smtClean="0"/>
              <a:t>Correlation coefficient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en-US" dirty="0" smtClean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59632" y="4737977"/>
            <a:ext cx="2592288" cy="41921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5616" y="5737964"/>
            <a:ext cx="4427984" cy="654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934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79512" y="260648"/>
            <a:ext cx="8686800" cy="504056"/>
          </a:xfrm>
        </p:spPr>
        <p:txBody>
          <a:bodyPr anchor="t"/>
          <a:lstStyle/>
          <a:p>
            <a:pPr algn="l" eaLnBrk="1" hangingPunct="1"/>
            <a:r>
              <a:rPr lang="en-US" sz="2000" dirty="0" smtClean="0">
                <a:solidFill>
                  <a:srgbClr val="247A5B"/>
                </a:solidFill>
                <a:latin typeface="Arial Black" charset="0"/>
              </a:rPr>
              <a:t>Learning algorithm: Clustering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67544" y="908720"/>
            <a:ext cx="856895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dirty="0" err="1" smtClean="0"/>
              <a:t>Tanimoto</a:t>
            </a:r>
            <a:r>
              <a:rPr lang="en-US" dirty="0" smtClean="0"/>
              <a:t> measure (for binary valued vectors)</a:t>
            </a:r>
          </a:p>
          <a:p>
            <a:pPr marL="742950" lvl="1" indent="-285750">
              <a:lnSpc>
                <a:spcPct val="150000"/>
              </a:lnSpc>
              <a:buFont typeface="Arial" charset="0"/>
              <a:buChar char="•"/>
            </a:pP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dirty="0" smtClean="0"/>
              <a:t>Mutual Information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en-US" dirty="0"/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dirty="0" smtClean="0"/>
              <a:t>Cosine similarity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en-US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5616" y="1516679"/>
            <a:ext cx="2941372" cy="61617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59632" y="2740815"/>
            <a:ext cx="4657080" cy="69105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2177953" y="3865814"/>
                <a:ext cx="816697" cy="6032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bg-BG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bg-BG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charset="0"/>
                            </a:rPr>
                            <m:t>𝑦</m:t>
                          </m:r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bg-BG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</m:d>
                          <m:d>
                            <m:dPr>
                              <m:begChr m:val="‖"/>
                              <m:endChr m:val="‖"/>
                              <m:ctrlPr>
                                <a:rPr lang="bg-BG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𝑦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7953" y="3865814"/>
                <a:ext cx="816697" cy="60324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51618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79512" y="260648"/>
            <a:ext cx="8686800" cy="504056"/>
          </a:xfrm>
        </p:spPr>
        <p:txBody>
          <a:bodyPr anchor="t"/>
          <a:lstStyle/>
          <a:p>
            <a:pPr algn="l" eaLnBrk="1" hangingPunct="1"/>
            <a:r>
              <a:rPr lang="en-US" sz="2000" dirty="0" smtClean="0">
                <a:solidFill>
                  <a:srgbClr val="247A5B"/>
                </a:solidFill>
                <a:latin typeface="Arial Black" charset="0"/>
              </a:rPr>
              <a:t>Learning algorithm: K-mean Clustering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251521" y="1052736"/>
                <a:ext cx="8614791" cy="218810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Courier New" charset="0"/>
                  <a:buChar char="o"/>
                </a:pPr>
                <a:r>
                  <a:rPr lang="en-US" dirty="0" smtClean="0"/>
                  <a:t>Criterion Function (Quality of clustering)</a:t>
                </a:r>
              </a:p>
              <a:p>
                <a:pPr marL="742950" lvl="1" indent="-285750">
                  <a:lnSpc>
                    <a:spcPct val="150000"/>
                  </a:lnSpc>
                  <a:buFont typeface="Courier New" charset="0"/>
                  <a:buChar char="o"/>
                </a:pPr>
                <a:r>
                  <a:rPr lang="en-US" dirty="0" smtClean="0"/>
                  <a:t>Once a (dis)similarity measure has been decided, we need to define a criterion function to be optimized </a:t>
                </a:r>
              </a:p>
              <a:p>
                <a:pPr marL="285750" indent="-285750">
                  <a:lnSpc>
                    <a:spcPct val="150000"/>
                  </a:lnSpc>
                  <a:buFont typeface="Courier New" charset="0"/>
                  <a:buChar char="o"/>
                </a:pPr>
                <a:r>
                  <a:rPr lang="en-US" dirty="0" smtClean="0"/>
                  <a:t>Let suppose that sample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1, 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2, </m:t>
                        </m:r>
                      </m:sub>
                    </m:sSub>
                  </m:oMath>
                </a14:m>
                <a:r>
                  <a:rPr lang="is-IS" dirty="0"/>
                  <a:t>…,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𝑚</m:t>
                        </m:r>
                        <m:r>
                          <a:rPr lang="en-US" i="1">
                            <a:latin typeface="Cambria Math" charset="0"/>
                          </a:rPr>
                          <m:t>, </m:t>
                        </m:r>
                      </m:sub>
                    </m:sSub>
                  </m:oMath>
                </a14:m>
                <a:r>
                  <a:rPr lang="en-US" dirty="0" smtClean="0"/>
                  <a:t> are decomposed into ‘</a:t>
                </a:r>
                <a:r>
                  <a:rPr lang="en-US" i="1" dirty="0" smtClean="0"/>
                  <a:t>c</a:t>
                </a:r>
                <a:r>
                  <a:rPr lang="en-US" dirty="0" smtClean="0"/>
                  <a:t>’ subset of samples.  </a:t>
                </a:r>
                <a:endParaRPr lang="en-US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1" y="1052736"/>
                <a:ext cx="8614791" cy="2188100"/>
              </a:xfrm>
              <a:prstGeom prst="rect">
                <a:avLst/>
              </a:prstGeom>
              <a:blipFill rotWithShape="0">
                <a:blip r:embed="rId2"/>
                <a:stretch>
                  <a:fillRect l="-495" b="-13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19672" y="3068960"/>
            <a:ext cx="3248015" cy="159526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895787" y="3306198"/>
            <a:ext cx="35414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How many decomposition can be made? </a:t>
            </a: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2483768" y="5085184"/>
                <a:ext cx="864096" cy="803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bg-BG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bg-BG" sz="24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𝑚</m:t>
                              </m:r>
                            </m:sup>
                          </m:sSup>
                        </m:num>
                        <m:den>
                          <m:r>
                            <a:rPr lang="en-US" sz="2400" b="0" i="1" smtClean="0">
                              <a:latin typeface="Cambria Math" charset="0"/>
                            </a:rPr>
                            <m:t>𝑐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!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3768" y="5085184"/>
                <a:ext cx="864096" cy="803553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3380325" y="5125739"/>
                <a:ext cx="3286200" cy="7224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 smtClean="0"/>
                  <a:t>Ex), </a:t>
                </a:r>
              </a:p>
              <a:p>
                <a:r>
                  <a:rPr lang="en-US" sz="1600" dirty="0" smtClean="0"/>
                  <a:t>10 samples, 3 clusters.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g-BG" sz="1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bg-BG" sz="16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latin typeface="Cambria Math" charset="0"/>
                              </a:rPr>
                              <m:t>3</m:t>
                            </m:r>
                          </m:e>
                          <m:sup>
                            <m:r>
                              <a:rPr lang="en-US" sz="1600" b="0" i="1" smtClean="0">
                                <a:latin typeface="Cambria Math" charset="0"/>
                              </a:rPr>
                              <m:t>10</m:t>
                            </m:r>
                          </m:sup>
                        </m:sSup>
                      </m:num>
                      <m:den>
                        <m:r>
                          <a:rPr lang="en-US" sz="1600" b="0" i="1" smtClean="0">
                            <a:latin typeface="Cambria Math" charset="0"/>
                          </a:rPr>
                          <m:t>3!</m:t>
                        </m:r>
                      </m:den>
                    </m:f>
                    <m:r>
                      <a:rPr lang="en-US" sz="1600">
                        <a:latin typeface="Cambria Math" charset="0"/>
                        <a:ea typeface="Cambria Math" charset="0"/>
                        <a:cs typeface="Cambria Math" charset="0"/>
                      </a:rPr>
                      <m:t>≈</m:t>
                    </m:r>
                    <m:r>
                      <a:rPr lang="en-US" sz="16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9842</m:t>
                    </m:r>
                  </m:oMath>
                </a14:m>
                <a:r>
                  <a:rPr lang="en-US" sz="1600" dirty="0" smtClean="0"/>
                  <a:t> </a:t>
                </a:r>
                <a:endParaRPr lang="en-US" sz="16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0325" y="5125739"/>
                <a:ext cx="3286200" cy="722442"/>
              </a:xfrm>
              <a:prstGeom prst="rect">
                <a:avLst/>
              </a:prstGeom>
              <a:blipFill rotWithShape="0">
                <a:blip r:embed="rId5"/>
                <a:stretch>
                  <a:fillRect l="-1113" t="-2542" b="-25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7322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79512" y="260648"/>
            <a:ext cx="8686800" cy="504056"/>
          </a:xfrm>
        </p:spPr>
        <p:txBody>
          <a:bodyPr anchor="t"/>
          <a:lstStyle/>
          <a:p>
            <a:pPr algn="l" eaLnBrk="1" hangingPunct="1"/>
            <a:r>
              <a:rPr lang="en-US" sz="2000" dirty="0" smtClean="0">
                <a:solidFill>
                  <a:srgbClr val="247A5B"/>
                </a:solidFill>
                <a:latin typeface="Arial Black" charset="0"/>
              </a:rPr>
              <a:t>Learning algorithm</a:t>
            </a:r>
            <a:r>
              <a:rPr lang="en-US" sz="2000" dirty="0">
                <a:solidFill>
                  <a:srgbClr val="247A5B"/>
                </a:solidFill>
                <a:latin typeface="Arial Black" charset="0"/>
              </a:rPr>
              <a:t>: K-mean Clustering</a:t>
            </a:r>
            <a:endParaRPr lang="en-US" sz="2000" dirty="0" smtClean="0">
              <a:solidFill>
                <a:srgbClr val="247A5B"/>
              </a:solidFill>
              <a:latin typeface="Arial Black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251521" y="980728"/>
                <a:ext cx="8614791" cy="175432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Courier New" charset="0"/>
                  <a:buChar char="o"/>
                </a:pPr>
                <a:r>
                  <a:rPr lang="en-US" dirty="0" smtClean="0"/>
                  <a:t>Criterion Function (Quality of clustering)</a:t>
                </a:r>
              </a:p>
              <a:p>
                <a:pPr marL="742950" lvl="1" indent="-285750">
                  <a:lnSpc>
                    <a:spcPct val="150000"/>
                  </a:lnSpc>
                  <a:buFont typeface="Courier New" charset="0"/>
                  <a:buChar char="o"/>
                </a:pPr>
                <a:r>
                  <a:rPr lang="en-US" dirty="0" smtClean="0"/>
                  <a:t>Need to define a criterion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𝐽</m:t>
                    </m:r>
                    <m:r>
                      <a:rPr lang="en-US" b="0" i="1" smtClean="0"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,…,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)</m:t>
                    </m:r>
                    <m:r>
                      <a:rPr lang="is-I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</m:oMath>
                </a14:m>
                <a:r>
                  <a:rPr lang="en-US" dirty="0" smtClean="0"/>
                  <a:t> clustering evaluation</a:t>
                </a:r>
              </a:p>
              <a:p>
                <a:pPr marL="742950" lvl="1" indent="-285750">
                  <a:lnSpc>
                    <a:spcPct val="150000"/>
                  </a:lnSpc>
                  <a:buFont typeface="Courier New" charset="0"/>
                  <a:buChar char="o"/>
                </a:pPr>
                <a:r>
                  <a:rPr lang="en-US" dirty="0" smtClean="0"/>
                  <a:t>Considered as an optimization problem </a:t>
                </a:r>
                <a14:m>
                  <m:oMath xmlns:m="http://schemas.openxmlformats.org/officeDocument/2006/math">
                    <m:r>
                      <a:rPr lang="is-IS" i="1"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</m:oMath>
                </a14:m>
                <a:r>
                  <a:rPr lang="en-US" dirty="0" smtClean="0"/>
                  <a:t> min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𝐽</m:t>
                    </m:r>
                    <m:r>
                      <a:rPr lang="en-US" i="1"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,…,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𝑐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)</m:t>
                    </m:r>
                  </m:oMath>
                </a14:m>
                <a:endParaRPr lang="en-US" dirty="0" smtClean="0"/>
              </a:p>
              <a:p>
                <a:pPr marL="742950" lvl="1" indent="-285750">
                  <a:lnSpc>
                    <a:spcPct val="150000"/>
                  </a:lnSpc>
                  <a:buFont typeface="Courier New" charset="0"/>
                  <a:buChar char="o"/>
                </a:pPr>
                <a:r>
                  <a:rPr lang="en-US" dirty="0" smtClean="0"/>
                  <a:t>Solved by iterative optimization problem</a:t>
                </a: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1" y="980728"/>
                <a:ext cx="8614791" cy="1754326"/>
              </a:xfrm>
              <a:prstGeom prst="rect">
                <a:avLst/>
              </a:prstGeom>
              <a:blipFill rotWithShape="0">
                <a:blip r:embed="rId2"/>
                <a:stretch>
                  <a:fillRect l="-495" b="-17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/>
          <p:cNvSpPr/>
          <p:nvPr/>
        </p:nvSpPr>
        <p:spPr>
          <a:xfrm>
            <a:off x="163738" y="3068960"/>
            <a:ext cx="8614791" cy="456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Courier New" charset="0"/>
              <a:buChar char="o"/>
            </a:pPr>
            <a:r>
              <a:rPr lang="en-US" dirty="0" smtClean="0"/>
              <a:t>The most widely used criterion is the sum of square error (SSE, MSE)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91680" y="3717032"/>
            <a:ext cx="4532766" cy="81088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683568" y="4869160"/>
                <a:ext cx="8614791" cy="135710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dirty="0" smtClean="0"/>
                  <a:t>It measures how well the sample set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</a:rPr>
                      <m:t>X</m:t>
                    </m:r>
                    <m:r>
                      <a:rPr lang="en-US" b="0" i="0" smtClean="0">
                        <a:latin typeface="Cambria Math" charset="0"/>
                      </a:rPr>
                      <m:t>={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1, 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2, </m:t>
                        </m:r>
                      </m:sub>
                    </m:sSub>
                  </m:oMath>
                </a14:m>
                <a:r>
                  <a:rPr lang="is-IS" dirty="0"/>
                  <a:t>…,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𝑚</m:t>
                        </m:r>
                        <m:r>
                          <a:rPr lang="en-US" i="1">
                            <a:latin typeface="Cambria Math" charset="0"/>
                          </a:rPr>
                          <m:t> 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}</m:t>
                    </m:r>
                  </m:oMath>
                </a14:m>
                <a:r>
                  <a:rPr lang="en-US" dirty="0" smtClean="0"/>
                  <a:t> is represented by the cluster center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𝝁</m:t>
                    </m:r>
                    <m:r>
                      <a:rPr lang="en-US" b="1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{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,…,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}</m:t>
                    </m:r>
                  </m:oMath>
                </a14:m>
                <a:endParaRPr lang="en-US" dirty="0" smtClean="0"/>
              </a:p>
              <a:p>
                <a:pPr marL="285750" indent="-285750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dirty="0" smtClean="0"/>
                  <a:t>Clustering with this criterion is called minimum variance clustering</a:t>
                </a:r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8" y="4869160"/>
                <a:ext cx="8614791" cy="1357103"/>
              </a:xfrm>
              <a:prstGeom prst="rect">
                <a:avLst/>
              </a:prstGeom>
              <a:blipFill rotWithShape="0">
                <a:blip r:embed="rId4"/>
                <a:stretch>
                  <a:fillRect l="-425" t="-2703" b="-31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03663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251521" y="764704"/>
                <a:ext cx="8614791" cy="258532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Courier New" charset="0"/>
                  <a:buChar char="o"/>
                </a:pPr>
                <a:r>
                  <a:rPr lang="en-US" dirty="0" smtClean="0"/>
                  <a:t>Iterative algorithm</a:t>
                </a:r>
              </a:p>
              <a:p>
                <a:pPr marL="742950" lvl="1" indent="-285750">
                  <a:lnSpc>
                    <a:spcPct val="150000"/>
                  </a:lnSpc>
                  <a:buFont typeface="Courier New" charset="0"/>
                  <a:buChar char="o"/>
                </a:pPr>
                <a:r>
                  <a:rPr lang="en-US" dirty="0" smtClean="0"/>
                  <a:t>Find a reasonable initial partition</a:t>
                </a:r>
              </a:p>
              <a:p>
                <a:pPr marL="742950" lvl="1" indent="-285750">
                  <a:lnSpc>
                    <a:spcPct val="150000"/>
                  </a:lnSpc>
                  <a:buFont typeface="Courier New" charset="0"/>
                  <a:buChar char="o"/>
                </a:pPr>
                <a:r>
                  <a:rPr lang="en-US" dirty="0" smtClean="0"/>
                  <a:t>Repeat: move samples from one cluster to another cluster subject to the criterion function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𝐽</m:t>
                    </m:r>
                  </m:oMath>
                </a14:m>
                <a:r>
                  <a:rPr lang="en-US" dirty="0" smtClean="0"/>
                  <a:t> is improved</a:t>
                </a:r>
              </a:p>
              <a:p>
                <a:pPr marL="742950" lvl="1" indent="-285750">
                  <a:lnSpc>
                    <a:spcPct val="150000"/>
                  </a:lnSpc>
                  <a:buFont typeface="Courier New" charset="0"/>
                  <a:buChar char="o"/>
                </a:pPr>
                <a:r>
                  <a:rPr lang="en-US" dirty="0" smtClean="0"/>
                  <a:t> Considered as an optimization problem </a:t>
                </a:r>
                <a14:m>
                  <m:oMath xmlns:m="http://schemas.openxmlformats.org/officeDocument/2006/math">
                    <m:r>
                      <a:rPr lang="is-IS" i="1"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</m:oMath>
                </a14:m>
                <a:r>
                  <a:rPr lang="en-US" dirty="0" smtClean="0"/>
                  <a:t> min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𝐽</m:t>
                    </m:r>
                    <m:r>
                      <a:rPr lang="en-US" i="1"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,…,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𝑐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)</m:t>
                    </m:r>
                  </m:oMath>
                </a14:m>
                <a:endParaRPr lang="en-US" dirty="0" smtClean="0"/>
              </a:p>
              <a:p>
                <a:pPr marL="742950" lvl="1" indent="-285750">
                  <a:lnSpc>
                    <a:spcPct val="150000"/>
                  </a:lnSpc>
                  <a:buFont typeface="Courier New" charset="0"/>
                  <a:buChar char="o"/>
                </a:pPr>
                <a:r>
                  <a:rPr lang="en-US" dirty="0" smtClean="0"/>
                  <a:t>Solved by iterative optimization problem</a:t>
                </a: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1" y="764704"/>
                <a:ext cx="8614791" cy="2585323"/>
              </a:xfrm>
              <a:prstGeom prst="rect">
                <a:avLst/>
              </a:prstGeom>
              <a:blipFill rotWithShape="0">
                <a:blip r:embed="rId2"/>
                <a:stretch>
                  <a:fillRect l="-495" b="-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79512" y="260648"/>
            <a:ext cx="8686800" cy="504056"/>
          </a:xfrm>
        </p:spPr>
        <p:txBody>
          <a:bodyPr anchor="t"/>
          <a:lstStyle/>
          <a:p>
            <a:pPr algn="l" eaLnBrk="1" hangingPunct="1"/>
            <a:r>
              <a:rPr lang="en-US" sz="2000" dirty="0" smtClean="0">
                <a:solidFill>
                  <a:srgbClr val="247A5B"/>
                </a:solidFill>
                <a:latin typeface="Arial Black" charset="0"/>
              </a:rPr>
              <a:t>Learning algorithm</a:t>
            </a:r>
            <a:r>
              <a:rPr lang="en-US" sz="2000" dirty="0">
                <a:solidFill>
                  <a:srgbClr val="247A5B"/>
                </a:solidFill>
                <a:latin typeface="Arial Black" charset="0"/>
              </a:rPr>
              <a:t>: K-mean Clustering</a:t>
            </a:r>
            <a:endParaRPr lang="en-US" sz="2000" dirty="0" smtClean="0">
              <a:solidFill>
                <a:srgbClr val="247A5B"/>
              </a:solidFill>
              <a:latin typeface="Arial Black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79712" y="3717032"/>
            <a:ext cx="5400599" cy="1699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146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79512" y="260648"/>
            <a:ext cx="8686800" cy="504056"/>
          </a:xfrm>
        </p:spPr>
        <p:txBody>
          <a:bodyPr anchor="t"/>
          <a:lstStyle/>
          <a:p>
            <a:pPr algn="l" eaLnBrk="1" hangingPunct="1"/>
            <a:r>
              <a:rPr lang="en-US" sz="2000" dirty="0" smtClean="0">
                <a:solidFill>
                  <a:srgbClr val="247A5B"/>
                </a:solidFill>
                <a:latin typeface="Arial Black" charset="0"/>
              </a:rPr>
              <a:t>Learning algorithm</a:t>
            </a:r>
            <a:r>
              <a:rPr lang="en-US" sz="2000" dirty="0">
                <a:solidFill>
                  <a:srgbClr val="247A5B"/>
                </a:solidFill>
                <a:latin typeface="Arial Black" charset="0"/>
              </a:rPr>
              <a:t>: K-mean Clustering</a:t>
            </a:r>
            <a:endParaRPr lang="en-US" sz="2000" dirty="0" smtClean="0">
              <a:solidFill>
                <a:srgbClr val="247A5B"/>
              </a:solidFill>
              <a:latin typeface="Arial Black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251521" y="764704"/>
                <a:ext cx="8614791" cy="549381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Courier New" charset="0"/>
                  <a:buChar char="o"/>
                </a:pPr>
                <a:r>
                  <a:rPr lang="en-US" dirty="0" smtClean="0"/>
                  <a:t>Iterative algorithm is motivated by gradient descent method 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dirty="0" smtClean="0"/>
                  <a:t>GD 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w</m:t>
                    </m:r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←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𝑤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−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𝛻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𝑤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𝐽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𝑤</m:t>
                    </m:r>
                  </m:oMath>
                </a14:m>
                <a:r>
                  <a:rPr lang="en-US" dirty="0" smtClean="0"/>
                  <a:t>)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charset="0"/>
                  <a:buChar char="•"/>
                </a:pPr>
                <a:endParaRPr lang="en-US" dirty="0"/>
              </a:p>
              <a:p>
                <a:pPr marL="742950" lvl="1" indent="-285750">
                  <a:lnSpc>
                    <a:spcPct val="150000"/>
                  </a:lnSpc>
                  <a:buFont typeface="Arial" charset="0"/>
                  <a:buChar char="•"/>
                </a:pPr>
                <a:endParaRPr lang="en-US" dirty="0" smtClean="0"/>
              </a:p>
              <a:p>
                <a:pPr marL="742950" lvl="1" indent="-285750">
                  <a:lnSpc>
                    <a:spcPct val="150000"/>
                  </a:lnSpc>
                  <a:buFont typeface="Arial" charset="0"/>
                  <a:buChar char="•"/>
                </a:pPr>
                <a:endParaRPr lang="en-US" dirty="0"/>
              </a:p>
              <a:p>
                <a:pPr marL="742950" lvl="1" indent="-285750">
                  <a:lnSpc>
                    <a:spcPct val="150000"/>
                  </a:lnSpc>
                  <a:buFont typeface="Arial" charset="0"/>
                  <a:buChar char="•"/>
                </a:pPr>
                <a:endParaRPr lang="en-US" dirty="0" smtClean="0"/>
              </a:p>
              <a:p>
                <a:pPr marL="742950" lvl="1" indent="-285750">
                  <a:lnSpc>
                    <a:spcPct val="150000"/>
                  </a:lnSpc>
                  <a:buFont typeface="Arial" charset="0"/>
                  <a:buChar char="•"/>
                </a:pPr>
                <a:endParaRPr lang="en-US" dirty="0"/>
              </a:p>
              <a:p>
                <a:pPr marL="742950" lvl="1" indent="-285750">
                  <a:lnSpc>
                    <a:spcPct val="150000"/>
                  </a:lnSpc>
                  <a:buFont typeface="Arial" charset="0"/>
                  <a:buChar char="•"/>
                </a:pPr>
                <a:endParaRPr lang="en-US" dirty="0" smtClean="0"/>
              </a:p>
              <a:p>
                <a:pPr marL="742950" lvl="1" indent="-285750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dirty="0" smtClean="0"/>
                  <a:t>Move in the direction of descent, but not in the steepest descent direction since have no derivative of the objective function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dirty="0" smtClean="0"/>
                  <a:t>Depending on the initial point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dirty="0" smtClean="0"/>
                  <a:t>No-</a:t>
                </a:r>
                <a:r>
                  <a:rPr lang="en-US" dirty="0" err="1" smtClean="0"/>
                  <a:t>gurantee</a:t>
                </a:r>
                <a:r>
                  <a:rPr lang="en-US" dirty="0" smtClean="0"/>
                  <a:t> finding global optimal </a:t>
                </a:r>
              </a:p>
              <a:p>
                <a:pPr marL="742950" lvl="1" indent="-285750">
                  <a:lnSpc>
                    <a:spcPct val="150000"/>
                  </a:lnSpc>
                  <a:buFont typeface="Courier New" charset="0"/>
                  <a:buChar char="o"/>
                </a:pPr>
                <a:endParaRPr lang="en-US" dirty="0" smtClean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1" y="764704"/>
                <a:ext cx="8614791" cy="5493812"/>
              </a:xfrm>
              <a:prstGeom prst="rect">
                <a:avLst/>
              </a:prstGeom>
              <a:blipFill rotWithShape="0">
                <a:blip r:embed="rId2"/>
                <a:stretch>
                  <a:fillRect l="-4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9552" y="1772816"/>
            <a:ext cx="4082077" cy="2211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028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7584" y="836712"/>
            <a:ext cx="7560840" cy="5177127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79512" y="260648"/>
            <a:ext cx="8686800" cy="504056"/>
          </a:xfrm>
        </p:spPr>
        <p:txBody>
          <a:bodyPr anchor="t"/>
          <a:lstStyle/>
          <a:p>
            <a:pPr algn="l" eaLnBrk="1" hangingPunct="1"/>
            <a:r>
              <a:rPr lang="en-US" sz="2000" dirty="0" smtClean="0">
                <a:solidFill>
                  <a:srgbClr val="247A5B"/>
                </a:solidFill>
                <a:latin typeface="Arial Black" charset="0"/>
              </a:rPr>
              <a:t>Learning algorithm</a:t>
            </a:r>
            <a:r>
              <a:rPr lang="en-US" sz="2000" dirty="0">
                <a:solidFill>
                  <a:srgbClr val="247A5B"/>
                </a:solidFill>
                <a:latin typeface="Arial Black" charset="0"/>
              </a:rPr>
              <a:t>: K-mean Clustering</a:t>
            </a:r>
            <a:endParaRPr lang="en-US" sz="2000" dirty="0" smtClean="0">
              <a:solidFill>
                <a:srgbClr val="247A5B"/>
              </a:solidFill>
              <a:latin typeface="Arial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6384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7380" y="1556792"/>
            <a:ext cx="7260392" cy="4440892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79512" y="260648"/>
            <a:ext cx="8686800" cy="504056"/>
          </a:xfrm>
        </p:spPr>
        <p:txBody>
          <a:bodyPr anchor="t"/>
          <a:lstStyle/>
          <a:p>
            <a:pPr algn="l" eaLnBrk="1" hangingPunct="1"/>
            <a:r>
              <a:rPr lang="en-US" sz="2000" dirty="0" smtClean="0">
                <a:solidFill>
                  <a:srgbClr val="247A5B"/>
                </a:solidFill>
                <a:latin typeface="Arial Black" charset="0"/>
              </a:rPr>
              <a:t>Learning algorithm</a:t>
            </a:r>
            <a:r>
              <a:rPr lang="en-US" sz="2000" dirty="0">
                <a:solidFill>
                  <a:srgbClr val="247A5B"/>
                </a:solidFill>
                <a:latin typeface="Arial Black" charset="0"/>
              </a:rPr>
              <a:t>: K-mean Clustering</a:t>
            </a:r>
            <a:endParaRPr lang="en-US" sz="2000" dirty="0" smtClean="0">
              <a:solidFill>
                <a:srgbClr val="247A5B"/>
              </a:solidFill>
              <a:latin typeface="Arial Black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7380" y="732439"/>
            <a:ext cx="8139036" cy="456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Courier New" charset="0"/>
              <a:buChar char="o"/>
            </a:pPr>
            <a:r>
              <a:rPr lang="en-US" dirty="0" smtClean="0"/>
              <a:t>More details in step 2 &amp; 3</a:t>
            </a:r>
            <a:endParaRPr lang="en-US" dirty="0"/>
          </a:p>
        </p:txBody>
      </p:sp>
      <p:sp>
        <p:nvSpPr>
          <p:cNvPr id="7" name="Right Brace 6"/>
          <p:cNvSpPr/>
          <p:nvPr/>
        </p:nvSpPr>
        <p:spPr>
          <a:xfrm>
            <a:off x="6804248" y="3573016"/>
            <a:ext cx="216024" cy="2088232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236296" y="4005064"/>
            <a:ext cx="17107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Why reassign?</a:t>
            </a: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7155587" y="4869160"/>
                <a:ext cx="2009974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Want to minimize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charset="0"/>
                        </a:rPr>
                        <m:t>𝐽</m:t>
                      </m:r>
                    </m:oMath>
                  </m:oMathPara>
                </a14:m>
                <a:endParaRPr lang="en-US" dirty="0" smtClean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5587" y="4869160"/>
                <a:ext cx="2009974" cy="923330"/>
              </a:xfrm>
              <a:prstGeom prst="rect">
                <a:avLst/>
              </a:prstGeom>
              <a:blipFill rotWithShape="0">
                <a:blip r:embed="rId3"/>
                <a:stretch>
                  <a:fillRect l="-2727" t="-3974" r="-1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Oval 11"/>
          <p:cNvSpPr/>
          <p:nvPr/>
        </p:nvSpPr>
        <p:spPr>
          <a:xfrm>
            <a:off x="7872542" y="5139003"/>
            <a:ext cx="576064" cy="5040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Curved Connector 13"/>
          <p:cNvCxnSpPr>
            <a:stCxn id="12" idx="6"/>
          </p:cNvCxnSpPr>
          <p:nvPr/>
        </p:nvCxnSpPr>
        <p:spPr>
          <a:xfrm flipH="1" flipV="1">
            <a:off x="6912260" y="2780928"/>
            <a:ext cx="1536346" cy="2610103"/>
          </a:xfrm>
          <a:prstGeom prst="curvedConnector4">
            <a:avLst>
              <a:gd name="adj1" fmla="val -14879"/>
              <a:gd name="adj2" fmla="val 97688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1313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508" y="1247755"/>
            <a:ext cx="7272808" cy="429260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79512" y="260648"/>
            <a:ext cx="8686800" cy="504056"/>
          </a:xfrm>
        </p:spPr>
        <p:txBody>
          <a:bodyPr anchor="t"/>
          <a:lstStyle/>
          <a:p>
            <a:pPr algn="l" eaLnBrk="1" hangingPunct="1"/>
            <a:r>
              <a:rPr lang="en-US" sz="2000" dirty="0" smtClean="0">
                <a:solidFill>
                  <a:srgbClr val="247A5B"/>
                </a:solidFill>
                <a:latin typeface="Arial Black" charset="0"/>
              </a:rPr>
              <a:t>Learning algorithm</a:t>
            </a:r>
            <a:r>
              <a:rPr lang="en-US" sz="2000" dirty="0">
                <a:solidFill>
                  <a:srgbClr val="247A5B"/>
                </a:solidFill>
                <a:latin typeface="Arial Black" charset="0"/>
              </a:rPr>
              <a:t>: K-mean Clustering</a:t>
            </a:r>
            <a:endParaRPr lang="en-US" sz="2000" dirty="0" smtClean="0">
              <a:solidFill>
                <a:srgbClr val="247A5B"/>
              </a:solidFill>
              <a:latin typeface="Arial Black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7380" y="732439"/>
            <a:ext cx="8139036" cy="456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Courier New" charset="0"/>
              <a:buChar char="o"/>
            </a:pPr>
            <a:r>
              <a:rPr lang="en-US" dirty="0" smtClean="0"/>
              <a:t>Ex)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39552" y="5668180"/>
            <a:ext cx="576064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(a) Original data distribution</a:t>
            </a:r>
          </a:p>
          <a:p>
            <a:r>
              <a:rPr lang="en-US" sz="1600" dirty="0" smtClean="0"/>
              <a:t>(b) Random initial centroid</a:t>
            </a:r>
          </a:p>
          <a:p>
            <a:r>
              <a:rPr lang="en-US" sz="1600" dirty="0" smtClean="0"/>
              <a:t>(c-f) two iterations of k-mean clustering algorithm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337847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395537" y="1124744"/>
                <a:ext cx="8640960" cy="46628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Courier New" pitchFamily="49" charset="0"/>
                  <a:buChar char="o"/>
                </a:pPr>
                <a:r>
                  <a:rPr lang="en-US" b="1" dirty="0" smtClean="0"/>
                  <a:t>FP growth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dirty="0" smtClean="0"/>
                  <a:t>Indexes the DB for fast support calculation via the use of augmented prefix tree called </a:t>
                </a:r>
                <a:r>
                  <a:rPr lang="en-US" b="1" dirty="0" smtClean="0"/>
                  <a:t>the frequent pattern tree </a:t>
                </a:r>
                <a:r>
                  <a:rPr lang="en-US" dirty="0" smtClean="0"/>
                  <a:t>(FP tree)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dirty="0" smtClean="0"/>
                  <a:t>In the FP tree, each node is labeled with a single item and each child node represents a different item</a:t>
                </a:r>
              </a:p>
              <a:p>
                <a:pPr marL="285750" indent="-285750">
                  <a:lnSpc>
                    <a:spcPct val="150000"/>
                  </a:lnSpc>
                  <a:buFont typeface="Courier New" pitchFamily="49" charset="0"/>
                  <a:buChar char="o"/>
                </a:pPr>
                <a:r>
                  <a:rPr lang="en-US" dirty="0" smtClean="0"/>
                  <a:t>The</a:t>
                </a:r>
                <a:r>
                  <a:rPr lang="en-US" b="1" dirty="0" smtClean="0"/>
                  <a:t> FP tree </a:t>
                </a:r>
                <a:r>
                  <a:rPr lang="en-US" dirty="0" smtClean="0"/>
                  <a:t>is considered as a prefix </a:t>
                </a:r>
                <a:r>
                  <a:rPr lang="en-US" b="1" i="1" dirty="0" smtClean="0"/>
                  <a:t>compressed</a:t>
                </a:r>
                <a:r>
                  <a:rPr lang="en-US" dirty="0" smtClean="0"/>
                  <a:t> representation</a:t>
                </a:r>
              </a:p>
              <a:p>
                <a:pPr marL="800100" lvl="1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dirty="0" smtClean="0"/>
                  <a:t>Reorders the items in decreasing order of support</a:t>
                </a:r>
              </a:p>
              <a:p>
                <a:pPr marL="800100" lvl="1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dirty="0" smtClean="0"/>
                  <a:t>Discards the infrequent items, sort the frequent item by decreasing support</a:t>
                </a:r>
              </a:p>
              <a:p>
                <a:pPr marL="800100" lvl="1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dirty="0" smtClean="0"/>
                  <a:t>Each tuple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&lt;</m:t>
                    </m:r>
                    <m:r>
                      <a:rPr lang="en-US" b="0" i="1" smtClean="0">
                        <a:latin typeface="Cambria Math" charset="0"/>
                      </a:rPr>
                      <m:t>𝑡</m:t>
                    </m:r>
                    <m:r>
                      <a:rPr lang="en-US" b="0" i="1" smtClean="0">
                        <a:latin typeface="Cambria Math" charset="0"/>
                      </a:rPr>
                      <m:t>,</m:t>
                    </m:r>
                    <m:r>
                      <a:rPr lang="en-US" b="0" i="1" smtClean="0">
                        <a:latin typeface="Cambria Math" charset="0"/>
                      </a:rPr>
                      <m:t>𝑋</m:t>
                    </m:r>
                    <m:r>
                      <a:rPr lang="en-US" b="0" i="1" smtClean="0">
                        <a:latin typeface="Cambria Math" charset="0"/>
                      </a:rPr>
                      <m:t>&gt;∈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𝐷</m:t>
                    </m:r>
                  </m:oMath>
                </a14:m>
                <a:r>
                  <a:rPr lang="en-US" dirty="0" smtClean="0"/>
                  <a:t> is inserted into the FP tree after reordering X by decreasing item support </a:t>
                </a:r>
              </a:p>
              <a:p>
                <a:pPr marL="742950" lvl="1" indent="-285750">
                  <a:lnSpc>
                    <a:spcPct val="150000"/>
                  </a:lnSpc>
                  <a:buFont typeface="Courier New" pitchFamily="49" charset="0"/>
                  <a:buChar char="o"/>
                </a:pPr>
                <a:endParaRPr lang="en-US" b="1" dirty="0" smtClean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37" y="1124744"/>
                <a:ext cx="8640960" cy="4662815"/>
              </a:xfrm>
              <a:prstGeom prst="rect">
                <a:avLst/>
              </a:prstGeom>
              <a:blipFill rotWithShape="0">
                <a:blip r:embed="rId2"/>
                <a:stretch>
                  <a:fillRect l="-4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itle 1"/>
          <p:cNvSpPr txBox="1">
            <a:spLocks/>
          </p:cNvSpPr>
          <p:nvPr/>
        </p:nvSpPr>
        <p:spPr bwMode="auto">
          <a:xfrm>
            <a:off x="251520" y="116633"/>
            <a:ext cx="8686800" cy="5040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ヒラギノ角ゴ Pro W3" charset="-128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ヒラギノ角ゴ Pro W3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ヒラギノ角ゴ Pro W3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ヒラギノ角ゴ Pro W3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ヒラギノ角ゴ Pro W3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l" eaLnBrk="1" hangingPunct="1"/>
            <a:r>
              <a:rPr lang="en-US" sz="2000" kern="0" dirty="0" smtClean="0">
                <a:solidFill>
                  <a:srgbClr val="247A5B"/>
                </a:solidFill>
                <a:latin typeface="Arial Black" charset="0"/>
              </a:rPr>
              <a:t>Data Mining with Rule Association: FP growth</a:t>
            </a:r>
          </a:p>
        </p:txBody>
      </p:sp>
    </p:spTree>
    <p:extLst>
      <p:ext uri="{BB962C8B-B14F-4D97-AF65-F5344CB8AC3E}">
        <p14:creationId xmlns:p14="http://schemas.microsoft.com/office/powerpoint/2010/main" val="3675255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79512" y="260648"/>
            <a:ext cx="8686800" cy="504056"/>
          </a:xfrm>
        </p:spPr>
        <p:txBody>
          <a:bodyPr anchor="t"/>
          <a:lstStyle/>
          <a:p>
            <a:pPr algn="l" eaLnBrk="1" hangingPunct="1"/>
            <a:r>
              <a:rPr lang="en-US" sz="2000" dirty="0" smtClean="0">
                <a:solidFill>
                  <a:srgbClr val="247A5B"/>
                </a:solidFill>
                <a:latin typeface="Arial Black" charset="0"/>
              </a:rPr>
              <a:t>Learning algorithm</a:t>
            </a:r>
            <a:r>
              <a:rPr lang="en-US" sz="2000" dirty="0">
                <a:solidFill>
                  <a:srgbClr val="247A5B"/>
                </a:solidFill>
                <a:latin typeface="Arial Black" charset="0"/>
              </a:rPr>
              <a:t>: K-mean Clustering</a:t>
            </a:r>
            <a:endParaRPr lang="en-US" sz="2000" dirty="0" smtClean="0">
              <a:solidFill>
                <a:srgbClr val="247A5B"/>
              </a:solidFill>
              <a:latin typeface="Arial Black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177380" y="732439"/>
                <a:ext cx="8139036" cy="466281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Courier New" charset="0"/>
                  <a:buChar char="o"/>
                </a:pPr>
                <a:r>
                  <a:rPr lang="en-US" dirty="0" smtClean="0"/>
                  <a:t>Finding the optimum value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𝐽</m:t>
                    </m:r>
                  </m:oMath>
                </a14:m>
                <a:r>
                  <a:rPr lang="en-US" dirty="0" smtClean="0"/>
                  <a:t> is NP-hard (=requiring exponential computation time)</a:t>
                </a:r>
                <a:endParaRPr lang="en-US" dirty="0"/>
              </a:p>
              <a:p>
                <a:pPr marL="285750" indent="-285750">
                  <a:lnSpc>
                    <a:spcPct val="150000"/>
                  </a:lnSpc>
                  <a:buFont typeface="Courier New" charset="0"/>
                  <a:buChar char="o"/>
                </a:pPr>
                <a:r>
                  <a:rPr lang="en-US" dirty="0" smtClean="0"/>
                  <a:t> From huge amount of empirical studies, k-means clustering has shown good performance ( fast computational time, competent results)</a:t>
                </a:r>
              </a:p>
              <a:p>
                <a:pPr marL="285750" indent="-285750">
                  <a:lnSpc>
                    <a:spcPct val="150000"/>
                  </a:lnSpc>
                  <a:buFont typeface="Courier New" charset="0"/>
                  <a:buChar char="o"/>
                </a:pPr>
                <a:r>
                  <a:rPr lang="en-US" dirty="0" smtClean="0"/>
                  <a:t>Appling k-mean can be used as a starting point for other clustering methods.</a:t>
                </a:r>
              </a:p>
              <a:p>
                <a:pPr marL="285750" indent="-285750">
                  <a:lnSpc>
                    <a:spcPct val="150000"/>
                  </a:lnSpc>
                  <a:buFont typeface="Courier New" charset="0"/>
                  <a:buChar char="o"/>
                </a:pPr>
                <a:r>
                  <a:rPr lang="en-US" dirty="0" smtClean="0"/>
                  <a:t>Every year, many papers on the k-means are published.</a:t>
                </a:r>
              </a:p>
              <a:p>
                <a:pPr marL="285750" indent="-285750">
                  <a:lnSpc>
                    <a:spcPct val="150000"/>
                  </a:lnSpc>
                  <a:buFont typeface="Courier New" charset="0"/>
                  <a:buChar char="o"/>
                </a:pPr>
                <a:r>
                  <a:rPr lang="en-US" dirty="0" smtClean="0"/>
                  <a:t>Critical issues:</a:t>
                </a:r>
              </a:p>
              <a:p>
                <a:pPr marL="742950" lvl="1" indent="-285750">
                  <a:lnSpc>
                    <a:spcPct val="150000"/>
                  </a:lnSpc>
                  <a:buFont typeface="Courier New" charset="0"/>
                  <a:buChar char="o"/>
                </a:pPr>
                <a:r>
                  <a:rPr lang="en-US" dirty="0" smtClean="0"/>
                  <a:t>How many clusters we need? Setting k</a:t>
                </a:r>
              </a:p>
              <a:p>
                <a:pPr marL="742950" lvl="1" indent="-285750">
                  <a:lnSpc>
                    <a:spcPct val="150000"/>
                  </a:lnSpc>
                  <a:buFont typeface="Courier New" charset="0"/>
                  <a:buChar char="o"/>
                </a:pPr>
                <a:r>
                  <a:rPr lang="en-US" dirty="0" smtClean="0"/>
                  <a:t>No guarantee to find a global optimum / How to find near-optimum solution?</a:t>
                </a:r>
                <a:endParaRPr lang="en-US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380" y="732439"/>
                <a:ext cx="8139036" cy="4662815"/>
              </a:xfrm>
              <a:prstGeom prst="rect">
                <a:avLst/>
              </a:prstGeom>
              <a:blipFill rotWithShape="0">
                <a:blip r:embed="rId2"/>
                <a:stretch>
                  <a:fillRect l="-524" b="-1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93175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79512" y="260648"/>
            <a:ext cx="8686800" cy="504056"/>
          </a:xfrm>
        </p:spPr>
        <p:txBody>
          <a:bodyPr anchor="t"/>
          <a:lstStyle/>
          <a:p>
            <a:pPr algn="l" eaLnBrk="1" hangingPunct="1"/>
            <a:r>
              <a:rPr lang="en-US" sz="2000" dirty="0" smtClean="0">
                <a:solidFill>
                  <a:srgbClr val="247A5B"/>
                </a:solidFill>
                <a:latin typeface="Arial Black" charset="0"/>
              </a:rPr>
              <a:t>Learning algorithm</a:t>
            </a:r>
            <a:r>
              <a:rPr lang="en-US" sz="2000" dirty="0">
                <a:solidFill>
                  <a:srgbClr val="247A5B"/>
                </a:solidFill>
                <a:latin typeface="Arial Black" charset="0"/>
              </a:rPr>
              <a:t>: K-mean Clustering</a:t>
            </a:r>
            <a:endParaRPr lang="en-US" sz="2000" dirty="0" smtClean="0">
              <a:solidFill>
                <a:srgbClr val="247A5B"/>
              </a:solidFill>
              <a:latin typeface="Arial Black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84626" y="784409"/>
            <a:ext cx="8275806" cy="2118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Courier New" charset="0"/>
              <a:buChar char="o"/>
            </a:pPr>
            <a:r>
              <a:rPr lang="en-US" dirty="0" smtClean="0"/>
              <a:t>Python example</a:t>
            </a:r>
          </a:p>
          <a:p>
            <a:pPr marL="742950" lvl="1" indent="-285750">
              <a:lnSpc>
                <a:spcPct val="150000"/>
              </a:lnSpc>
              <a:buFont typeface="Courier New" charset="0"/>
              <a:buChar char="o"/>
            </a:pPr>
            <a:r>
              <a:rPr lang="en-US" dirty="0" smtClean="0"/>
              <a:t>Using </a:t>
            </a:r>
            <a:r>
              <a:rPr lang="en-US" dirty="0" err="1" smtClean="0"/>
              <a:t>scikit</a:t>
            </a:r>
            <a:r>
              <a:rPr lang="en-US" dirty="0" smtClean="0"/>
              <a:t>-learn package</a:t>
            </a:r>
          </a:p>
          <a:p>
            <a:pPr marL="742950" lvl="1" indent="-285750">
              <a:lnSpc>
                <a:spcPct val="150000"/>
              </a:lnSpc>
              <a:buFont typeface="Courier New" charset="0"/>
              <a:buChar char="o"/>
            </a:pPr>
            <a:r>
              <a:rPr lang="en-US" dirty="0" smtClean="0"/>
              <a:t>Data set</a:t>
            </a:r>
            <a:r>
              <a:rPr lang="en-US" dirty="0"/>
              <a:t>: Iris (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archive.ics.uci.edu/ml/datasets/Iris)</a:t>
            </a:r>
            <a:endParaRPr lang="en-US" dirty="0" smtClean="0"/>
          </a:p>
          <a:p>
            <a:pPr marL="742950" lvl="1" indent="-285750">
              <a:lnSpc>
                <a:spcPct val="150000"/>
              </a:lnSpc>
              <a:buFont typeface="Courier New" charset="0"/>
              <a:buChar char="o"/>
            </a:pPr>
            <a:r>
              <a:rPr lang="en-US" dirty="0" smtClean="0"/>
              <a:t>4 features ( sepal length, sepal width, petal length, petal width) 3 classes (</a:t>
            </a:r>
            <a:r>
              <a:rPr lang="en-US" dirty="0" err="1" smtClean="0"/>
              <a:t>setosa</a:t>
            </a:r>
            <a:r>
              <a:rPr lang="en-US" dirty="0" smtClean="0"/>
              <a:t>, </a:t>
            </a:r>
            <a:r>
              <a:rPr lang="en-US" dirty="0" err="1" smtClean="0"/>
              <a:t>versicolour</a:t>
            </a:r>
            <a:r>
              <a:rPr lang="en-US" dirty="0" smtClean="0"/>
              <a:t>, </a:t>
            </a:r>
            <a:r>
              <a:rPr lang="en-US" dirty="0" err="1" smtClean="0"/>
              <a:t>virginica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3758" y="3429000"/>
            <a:ext cx="1869672" cy="249289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36006" y="3429000"/>
            <a:ext cx="2267744" cy="170080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86981" y="3429000"/>
            <a:ext cx="3062291" cy="2492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680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79512" y="260648"/>
            <a:ext cx="8686800" cy="504056"/>
          </a:xfrm>
        </p:spPr>
        <p:txBody>
          <a:bodyPr anchor="t"/>
          <a:lstStyle/>
          <a:p>
            <a:pPr algn="l" eaLnBrk="1" hangingPunct="1"/>
            <a:r>
              <a:rPr lang="en-US" sz="2000" dirty="0" smtClean="0">
                <a:solidFill>
                  <a:srgbClr val="247A5B"/>
                </a:solidFill>
                <a:latin typeface="Arial Black" charset="0"/>
              </a:rPr>
              <a:t>Learning algorithm</a:t>
            </a:r>
            <a:r>
              <a:rPr lang="en-US" sz="2000" dirty="0">
                <a:solidFill>
                  <a:srgbClr val="247A5B"/>
                </a:solidFill>
                <a:latin typeface="Arial Black" charset="0"/>
              </a:rPr>
              <a:t>: K-mean Clustering</a:t>
            </a:r>
            <a:endParaRPr lang="en-US" sz="2000" dirty="0" smtClean="0">
              <a:solidFill>
                <a:srgbClr val="247A5B"/>
              </a:solidFill>
              <a:latin typeface="Arial Black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9512" y="908720"/>
            <a:ext cx="7632848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 smtClean="0">
                <a:solidFill>
                  <a:srgbClr val="000080"/>
                </a:solidFill>
              </a:rPr>
              <a:t>import </a:t>
            </a:r>
            <a:r>
              <a:rPr lang="en-US" sz="1200" dirty="0" err="1"/>
              <a:t>numpy</a:t>
            </a:r>
            <a:r>
              <a:rPr lang="en-US" sz="1200" dirty="0"/>
              <a:t> </a:t>
            </a:r>
            <a:r>
              <a:rPr lang="en-US" sz="1200" b="1" dirty="0">
                <a:solidFill>
                  <a:srgbClr val="000080"/>
                </a:solidFill>
              </a:rPr>
              <a:t>as </a:t>
            </a:r>
            <a:r>
              <a:rPr lang="en-US" sz="1200" dirty="0"/>
              <a:t>np</a:t>
            </a:r>
            <a:br>
              <a:rPr lang="en-US" sz="1200" dirty="0"/>
            </a:br>
            <a:r>
              <a:rPr lang="en-US" sz="1200" b="1" dirty="0">
                <a:solidFill>
                  <a:srgbClr val="000080"/>
                </a:solidFill>
              </a:rPr>
              <a:t>import </a:t>
            </a:r>
            <a:r>
              <a:rPr lang="en-US" sz="1200" dirty="0" err="1"/>
              <a:t>matplotlib.pyplot</a:t>
            </a:r>
            <a:r>
              <a:rPr lang="en-US" sz="1200" dirty="0"/>
              <a:t> </a:t>
            </a:r>
            <a:r>
              <a:rPr lang="en-US" sz="1200" b="1" dirty="0">
                <a:solidFill>
                  <a:srgbClr val="000080"/>
                </a:solidFill>
              </a:rPr>
              <a:t>as </a:t>
            </a:r>
            <a:r>
              <a:rPr lang="en-US" sz="1200" dirty="0" err="1"/>
              <a:t>plt</a:t>
            </a:r>
            <a:r>
              <a:rPr lang="en-US" sz="1200" dirty="0"/>
              <a:t/>
            </a:r>
            <a:br>
              <a:rPr lang="en-US" sz="1200" dirty="0"/>
            </a:br>
            <a:r>
              <a:rPr lang="en-US" sz="1200" b="1" dirty="0">
                <a:solidFill>
                  <a:srgbClr val="000080"/>
                </a:solidFill>
              </a:rPr>
              <a:t>from </a:t>
            </a:r>
            <a:r>
              <a:rPr lang="en-US" sz="1200" dirty="0"/>
              <a:t>mpl_toolkits.mplot3d </a:t>
            </a:r>
            <a:r>
              <a:rPr lang="en-US" sz="1200" b="1" dirty="0">
                <a:solidFill>
                  <a:srgbClr val="000080"/>
                </a:solidFill>
              </a:rPr>
              <a:t>import </a:t>
            </a:r>
            <a:r>
              <a:rPr lang="en-US" sz="1200" dirty="0" smtClean="0"/>
              <a:t>Axes3D</a:t>
            </a:r>
            <a:r>
              <a:rPr lang="en-US" sz="1200" dirty="0"/>
              <a:t/>
            </a:r>
            <a:br>
              <a:rPr lang="en-US" sz="1200" dirty="0"/>
            </a:br>
            <a:r>
              <a:rPr lang="en-US" sz="1200" dirty="0"/>
              <a:t/>
            </a:r>
            <a:br>
              <a:rPr lang="en-US" sz="1200" dirty="0"/>
            </a:br>
            <a:r>
              <a:rPr lang="en-US" sz="1200" b="1" dirty="0">
                <a:solidFill>
                  <a:srgbClr val="000080"/>
                </a:solidFill>
              </a:rPr>
              <a:t>from </a:t>
            </a:r>
            <a:r>
              <a:rPr lang="en-US" sz="1200" dirty="0" err="1"/>
              <a:t>sklearn.cluster</a:t>
            </a:r>
            <a:r>
              <a:rPr lang="en-US" sz="1200" dirty="0"/>
              <a:t> </a:t>
            </a:r>
            <a:r>
              <a:rPr lang="en-US" sz="1200" b="1" dirty="0">
                <a:solidFill>
                  <a:srgbClr val="000080"/>
                </a:solidFill>
              </a:rPr>
              <a:t>import </a:t>
            </a:r>
            <a:r>
              <a:rPr lang="en-US" sz="1200" dirty="0" err="1"/>
              <a:t>KMeans</a:t>
            </a:r>
            <a:r>
              <a:rPr lang="en-US" sz="1200" dirty="0"/>
              <a:t/>
            </a:r>
            <a:br>
              <a:rPr lang="en-US" sz="1200" dirty="0"/>
            </a:br>
            <a:r>
              <a:rPr lang="en-US" sz="1200" b="1" dirty="0">
                <a:solidFill>
                  <a:srgbClr val="000080"/>
                </a:solidFill>
              </a:rPr>
              <a:t>from </a:t>
            </a:r>
            <a:r>
              <a:rPr lang="en-US" sz="1200" dirty="0" err="1"/>
              <a:t>sklearn</a:t>
            </a:r>
            <a:r>
              <a:rPr lang="en-US" sz="1200" dirty="0"/>
              <a:t> </a:t>
            </a:r>
            <a:r>
              <a:rPr lang="en-US" sz="1200" b="1" dirty="0">
                <a:solidFill>
                  <a:srgbClr val="000080"/>
                </a:solidFill>
              </a:rPr>
              <a:t>import </a:t>
            </a:r>
            <a:r>
              <a:rPr lang="en-US" sz="1200" dirty="0"/>
              <a:t>datasets</a:t>
            </a:r>
            <a:br>
              <a:rPr lang="en-US" sz="1200" dirty="0"/>
            </a:br>
            <a:r>
              <a:rPr lang="en-US" sz="1200" dirty="0"/>
              <a:t/>
            </a:r>
            <a:br>
              <a:rPr lang="en-US" sz="1200" dirty="0"/>
            </a:br>
            <a:r>
              <a:rPr lang="en-US" sz="1200" dirty="0" err="1"/>
              <a:t>np.random.seed</a:t>
            </a:r>
            <a:r>
              <a:rPr lang="en-US" sz="1200" dirty="0"/>
              <a:t>(</a:t>
            </a:r>
            <a:r>
              <a:rPr lang="en-US" sz="1200" dirty="0">
                <a:solidFill>
                  <a:srgbClr val="0000FF"/>
                </a:solidFill>
              </a:rPr>
              <a:t>5</a:t>
            </a:r>
            <a:r>
              <a:rPr lang="en-US" sz="1200" dirty="0"/>
              <a:t>)</a:t>
            </a:r>
            <a:br>
              <a:rPr lang="en-US" sz="1200" dirty="0"/>
            </a:br>
            <a:r>
              <a:rPr lang="en-US" sz="1200" dirty="0"/>
              <a:t/>
            </a:r>
            <a:br>
              <a:rPr lang="en-US" sz="1200" dirty="0"/>
            </a:br>
            <a:r>
              <a:rPr lang="en-US" sz="1200" dirty="0"/>
              <a:t>centers = [[</a:t>
            </a:r>
            <a:r>
              <a:rPr lang="en-US" sz="1200" dirty="0">
                <a:solidFill>
                  <a:srgbClr val="0000FF"/>
                </a:solidFill>
              </a:rPr>
              <a:t>1</a:t>
            </a:r>
            <a:r>
              <a:rPr lang="en-US" sz="1200" dirty="0"/>
              <a:t>, </a:t>
            </a:r>
            <a:r>
              <a:rPr lang="en-US" sz="1200" dirty="0">
                <a:solidFill>
                  <a:srgbClr val="0000FF"/>
                </a:solidFill>
              </a:rPr>
              <a:t>1</a:t>
            </a:r>
            <a:r>
              <a:rPr lang="en-US" sz="1200" dirty="0"/>
              <a:t>], [-</a:t>
            </a:r>
            <a:r>
              <a:rPr lang="en-US" sz="1200" dirty="0">
                <a:solidFill>
                  <a:srgbClr val="0000FF"/>
                </a:solidFill>
              </a:rPr>
              <a:t>1</a:t>
            </a:r>
            <a:r>
              <a:rPr lang="en-US" sz="1200" dirty="0"/>
              <a:t>, -</a:t>
            </a:r>
            <a:r>
              <a:rPr lang="en-US" sz="1200" dirty="0">
                <a:solidFill>
                  <a:srgbClr val="0000FF"/>
                </a:solidFill>
              </a:rPr>
              <a:t>1</a:t>
            </a:r>
            <a:r>
              <a:rPr lang="en-US" sz="1200" dirty="0"/>
              <a:t>], [</a:t>
            </a:r>
            <a:r>
              <a:rPr lang="en-US" sz="1200" dirty="0">
                <a:solidFill>
                  <a:srgbClr val="0000FF"/>
                </a:solidFill>
              </a:rPr>
              <a:t>1</a:t>
            </a:r>
            <a:r>
              <a:rPr lang="en-US" sz="1200" dirty="0"/>
              <a:t>, -</a:t>
            </a:r>
            <a:r>
              <a:rPr lang="en-US" sz="1200" dirty="0">
                <a:solidFill>
                  <a:srgbClr val="0000FF"/>
                </a:solidFill>
              </a:rPr>
              <a:t>1</a:t>
            </a:r>
            <a:r>
              <a:rPr lang="en-US" sz="1200" dirty="0"/>
              <a:t>]]</a:t>
            </a:r>
            <a:br>
              <a:rPr lang="en-US" sz="1200" dirty="0"/>
            </a:br>
            <a:r>
              <a:rPr lang="en-US" sz="1200" dirty="0"/>
              <a:t>iris = </a:t>
            </a:r>
            <a:r>
              <a:rPr lang="en-US" sz="1200" dirty="0" err="1"/>
              <a:t>datasets.load_iris</a:t>
            </a:r>
            <a:r>
              <a:rPr lang="en-US" sz="1200" dirty="0"/>
              <a:t>()</a:t>
            </a:r>
            <a:br>
              <a:rPr lang="en-US" sz="1200" dirty="0"/>
            </a:br>
            <a:r>
              <a:rPr lang="en-US" sz="1200" dirty="0"/>
              <a:t>X = </a:t>
            </a:r>
            <a:r>
              <a:rPr lang="en-US" sz="1200" dirty="0" err="1"/>
              <a:t>iris.data</a:t>
            </a:r>
            <a:r>
              <a:rPr lang="en-US" sz="1200" dirty="0"/>
              <a:t/>
            </a:r>
            <a:br>
              <a:rPr lang="en-US" sz="1200" dirty="0"/>
            </a:br>
            <a:r>
              <a:rPr lang="en-US" sz="1200" dirty="0"/>
              <a:t>y = </a:t>
            </a:r>
            <a:r>
              <a:rPr lang="en-US" sz="1200" dirty="0" err="1"/>
              <a:t>iris.target</a:t>
            </a:r>
            <a:r>
              <a:rPr lang="en-US" sz="1200" dirty="0"/>
              <a:t/>
            </a:r>
            <a:br>
              <a:rPr lang="en-US" sz="1200" dirty="0"/>
            </a:br>
            <a:r>
              <a:rPr lang="en-US" sz="1200" dirty="0"/>
              <a:t/>
            </a:r>
            <a:br>
              <a:rPr lang="en-US" sz="1200" dirty="0"/>
            </a:br>
            <a:r>
              <a:rPr lang="en-US" sz="1200" dirty="0"/>
              <a:t>estimators = {</a:t>
            </a:r>
            <a:r>
              <a:rPr lang="en-US" sz="1200" b="1" dirty="0">
                <a:solidFill>
                  <a:srgbClr val="008000"/>
                </a:solidFill>
              </a:rPr>
              <a:t>'k_means_iris_3'</a:t>
            </a:r>
            <a:r>
              <a:rPr lang="en-US" sz="1200" dirty="0"/>
              <a:t>: </a:t>
            </a:r>
            <a:r>
              <a:rPr lang="en-US" sz="1200" dirty="0" err="1"/>
              <a:t>KMeans</a:t>
            </a:r>
            <a:r>
              <a:rPr lang="en-US" sz="1200" dirty="0"/>
              <a:t>(</a:t>
            </a:r>
            <a:r>
              <a:rPr lang="en-US" sz="1200" dirty="0" err="1">
                <a:solidFill>
                  <a:srgbClr val="660099"/>
                </a:solidFill>
              </a:rPr>
              <a:t>n_clusters</a:t>
            </a:r>
            <a:r>
              <a:rPr lang="en-US" sz="1200" dirty="0"/>
              <a:t>=</a:t>
            </a:r>
            <a:r>
              <a:rPr lang="en-US" sz="1200" dirty="0">
                <a:solidFill>
                  <a:srgbClr val="0000FF"/>
                </a:solidFill>
              </a:rPr>
              <a:t>3</a:t>
            </a:r>
            <a:r>
              <a:rPr lang="en-US" sz="1200" dirty="0"/>
              <a:t>),</a:t>
            </a:r>
            <a:br>
              <a:rPr lang="en-US" sz="1200" dirty="0"/>
            </a:br>
            <a:r>
              <a:rPr lang="en-US" sz="1200" dirty="0"/>
              <a:t>              </a:t>
            </a:r>
            <a:r>
              <a:rPr lang="en-US" sz="1200" b="1" dirty="0" smtClean="0">
                <a:solidFill>
                  <a:srgbClr val="008000"/>
                </a:solidFill>
              </a:rPr>
              <a:t>'k_means_iris_4'</a:t>
            </a:r>
            <a:r>
              <a:rPr lang="en-US" sz="1200" dirty="0" smtClean="0"/>
              <a:t>: </a:t>
            </a:r>
            <a:r>
              <a:rPr lang="en-US" sz="1200" dirty="0" err="1"/>
              <a:t>KMeans</a:t>
            </a:r>
            <a:r>
              <a:rPr lang="en-US" sz="1200" dirty="0"/>
              <a:t>(</a:t>
            </a:r>
            <a:r>
              <a:rPr lang="en-US" sz="1200" dirty="0" err="1">
                <a:solidFill>
                  <a:srgbClr val="660099"/>
                </a:solidFill>
              </a:rPr>
              <a:t>n_clusters</a:t>
            </a:r>
            <a:r>
              <a:rPr lang="en-US" sz="1200" dirty="0"/>
              <a:t>=</a:t>
            </a:r>
            <a:r>
              <a:rPr lang="en-US" sz="1200" dirty="0">
                <a:solidFill>
                  <a:srgbClr val="0000FF"/>
                </a:solidFill>
              </a:rPr>
              <a:t>4</a:t>
            </a:r>
            <a:r>
              <a:rPr lang="en-US" sz="1200" dirty="0"/>
              <a:t>),</a:t>
            </a:r>
            <a:br>
              <a:rPr lang="en-US" sz="1200" dirty="0"/>
            </a:br>
            <a:r>
              <a:rPr lang="en-US" sz="1200" dirty="0"/>
              <a:t>              </a:t>
            </a:r>
            <a:r>
              <a:rPr lang="en-US" sz="1200" b="1" dirty="0" smtClean="0">
                <a:solidFill>
                  <a:srgbClr val="008000"/>
                </a:solidFill>
              </a:rPr>
              <a:t>'k_means_iris_5'</a:t>
            </a:r>
            <a:r>
              <a:rPr lang="en-US" sz="1200" dirty="0" smtClean="0"/>
              <a:t>: </a:t>
            </a:r>
            <a:r>
              <a:rPr lang="en-US" sz="1200" dirty="0" err="1"/>
              <a:t>KMeans</a:t>
            </a:r>
            <a:r>
              <a:rPr lang="en-US" sz="1200" dirty="0"/>
              <a:t>(</a:t>
            </a:r>
            <a:r>
              <a:rPr lang="en-US" sz="1200" dirty="0" err="1">
                <a:solidFill>
                  <a:srgbClr val="660099"/>
                </a:solidFill>
              </a:rPr>
              <a:t>n_clusters</a:t>
            </a:r>
            <a:r>
              <a:rPr lang="en-US" sz="1200" dirty="0"/>
              <a:t>=</a:t>
            </a:r>
            <a:r>
              <a:rPr lang="en-US" sz="1200" dirty="0">
                <a:solidFill>
                  <a:srgbClr val="0000FF"/>
                </a:solidFill>
              </a:rPr>
              <a:t>5</a:t>
            </a:r>
            <a:r>
              <a:rPr lang="en-US" sz="1200" dirty="0"/>
              <a:t>, </a:t>
            </a:r>
            <a:r>
              <a:rPr lang="en-US" sz="1200" dirty="0" err="1" smtClean="0">
                <a:solidFill>
                  <a:srgbClr val="660099"/>
                </a:solidFill>
              </a:rPr>
              <a:t>n_init</a:t>
            </a:r>
            <a:r>
              <a:rPr lang="en-US" sz="1200" dirty="0" smtClean="0"/>
              <a:t>=</a:t>
            </a:r>
            <a:r>
              <a:rPr lang="en-US" sz="1200" dirty="0" smtClean="0">
                <a:solidFill>
                  <a:srgbClr val="0000FF"/>
                </a:solidFill>
              </a:rPr>
              <a:t>1</a:t>
            </a:r>
            <a:r>
              <a:rPr lang="en-US" sz="1200" dirty="0" smtClean="0"/>
              <a:t>, </a:t>
            </a:r>
            <a:r>
              <a:rPr lang="en-US" sz="1200" dirty="0" err="1" smtClean="0">
                <a:solidFill>
                  <a:srgbClr val="660099"/>
                </a:solidFill>
              </a:rPr>
              <a:t>init</a:t>
            </a:r>
            <a:r>
              <a:rPr lang="en-US" sz="1200" dirty="0"/>
              <a:t>=</a:t>
            </a:r>
            <a:r>
              <a:rPr lang="en-US" sz="1200" b="1" dirty="0">
                <a:solidFill>
                  <a:srgbClr val="008000"/>
                </a:solidFill>
              </a:rPr>
              <a:t>'random</a:t>
            </a:r>
            <a:r>
              <a:rPr lang="en-US" sz="1200" b="1" dirty="0" smtClean="0">
                <a:solidFill>
                  <a:srgbClr val="008000"/>
                </a:solidFill>
              </a:rPr>
              <a:t>'</a:t>
            </a:r>
            <a:r>
              <a:rPr lang="en-US" sz="1200" dirty="0" smtClean="0"/>
              <a:t>)}</a:t>
            </a:r>
          </a:p>
          <a:p>
            <a:endParaRPr lang="ro-RO" sz="1200" b="1" dirty="0" smtClean="0">
              <a:solidFill>
                <a:srgbClr val="000080"/>
              </a:solidFill>
            </a:endParaRPr>
          </a:p>
          <a:p>
            <a:r>
              <a:rPr lang="ro-RO" sz="1200" b="1" dirty="0" smtClean="0">
                <a:solidFill>
                  <a:srgbClr val="000080"/>
                </a:solidFill>
              </a:rPr>
              <a:t>for </a:t>
            </a:r>
            <a:r>
              <a:rPr lang="ro-RO" sz="1200" dirty="0" err="1"/>
              <a:t>name</a:t>
            </a:r>
            <a:r>
              <a:rPr lang="ro-RO" sz="1200" dirty="0"/>
              <a:t>, est </a:t>
            </a:r>
            <a:r>
              <a:rPr lang="ro-RO" sz="1200" b="1" dirty="0">
                <a:solidFill>
                  <a:srgbClr val="000080"/>
                </a:solidFill>
              </a:rPr>
              <a:t>in </a:t>
            </a:r>
            <a:r>
              <a:rPr lang="ro-RO" sz="1200" dirty="0" err="1"/>
              <a:t>estimators.items</a:t>
            </a:r>
            <a:r>
              <a:rPr lang="ro-RO" sz="1200" dirty="0"/>
              <a:t>():</a:t>
            </a:r>
            <a:br>
              <a:rPr lang="ro-RO" sz="1200" dirty="0"/>
            </a:br>
            <a:r>
              <a:rPr lang="ro-RO" sz="1200" dirty="0"/>
              <a:t>    </a:t>
            </a:r>
            <a:r>
              <a:rPr lang="ro-RO" sz="1200" dirty="0" err="1"/>
              <a:t>fig</a:t>
            </a:r>
            <a:r>
              <a:rPr lang="ro-RO" sz="1200" dirty="0"/>
              <a:t> = </a:t>
            </a:r>
            <a:r>
              <a:rPr lang="ro-RO" sz="1200" dirty="0" err="1"/>
              <a:t>plt.figure</a:t>
            </a:r>
            <a:r>
              <a:rPr lang="ro-RO" sz="1200" dirty="0"/>
              <a:t>(</a:t>
            </a:r>
            <a:r>
              <a:rPr lang="ro-RO" sz="1200" dirty="0" err="1"/>
              <a:t>fignum</a:t>
            </a:r>
            <a:r>
              <a:rPr lang="ro-RO" sz="1200" dirty="0"/>
              <a:t>, </a:t>
            </a:r>
            <a:r>
              <a:rPr lang="ro-RO" sz="1200" dirty="0" err="1">
                <a:solidFill>
                  <a:srgbClr val="660099"/>
                </a:solidFill>
              </a:rPr>
              <a:t>figsize</a:t>
            </a:r>
            <a:r>
              <a:rPr lang="ro-RO" sz="1200" dirty="0"/>
              <a:t>=(</a:t>
            </a:r>
            <a:r>
              <a:rPr lang="ro-RO" sz="1200" dirty="0">
                <a:solidFill>
                  <a:srgbClr val="0000FF"/>
                </a:solidFill>
              </a:rPr>
              <a:t>8</a:t>
            </a:r>
            <a:r>
              <a:rPr lang="ro-RO" sz="1200" dirty="0"/>
              <a:t>, </a:t>
            </a:r>
            <a:r>
              <a:rPr lang="ro-RO" sz="1200" dirty="0">
                <a:solidFill>
                  <a:srgbClr val="0000FF"/>
                </a:solidFill>
              </a:rPr>
              <a:t>6</a:t>
            </a:r>
            <a:r>
              <a:rPr lang="ro-RO" sz="1200" dirty="0"/>
              <a:t>))</a:t>
            </a:r>
            <a:br>
              <a:rPr lang="ro-RO" sz="1200" dirty="0"/>
            </a:br>
            <a:r>
              <a:rPr lang="ro-RO" sz="1200" dirty="0"/>
              <a:t>    </a:t>
            </a:r>
            <a:r>
              <a:rPr lang="ro-RO" sz="1200" dirty="0" err="1"/>
              <a:t>plt.clf</a:t>
            </a:r>
            <a:r>
              <a:rPr lang="ro-RO" sz="1200" dirty="0"/>
              <a:t>()</a:t>
            </a:r>
            <a:br>
              <a:rPr lang="ro-RO" sz="1200" dirty="0"/>
            </a:br>
            <a:r>
              <a:rPr lang="ro-RO" sz="1200" dirty="0"/>
              <a:t>    ax = Axes3D(</a:t>
            </a:r>
            <a:r>
              <a:rPr lang="ro-RO" sz="1200" dirty="0" err="1"/>
              <a:t>fig</a:t>
            </a:r>
            <a:r>
              <a:rPr lang="ro-RO" sz="1200" dirty="0"/>
              <a:t>, </a:t>
            </a:r>
            <a:r>
              <a:rPr lang="ro-RO" sz="1200" dirty="0">
                <a:solidFill>
                  <a:srgbClr val="660099"/>
                </a:solidFill>
              </a:rPr>
              <a:t>rect</a:t>
            </a:r>
            <a:r>
              <a:rPr lang="ro-RO" sz="1200" dirty="0"/>
              <a:t>=[</a:t>
            </a:r>
            <a:r>
              <a:rPr lang="ro-RO" sz="1200" dirty="0">
                <a:solidFill>
                  <a:srgbClr val="0000FF"/>
                </a:solidFill>
              </a:rPr>
              <a:t>0</a:t>
            </a:r>
            <a:r>
              <a:rPr lang="ro-RO" sz="1200" dirty="0"/>
              <a:t>, </a:t>
            </a:r>
            <a:r>
              <a:rPr lang="ro-RO" sz="1200" dirty="0">
                <a:solidFill>
                  <a:srgbClr val="0000FF"/>
                </a:solidFill>
              </a:rPr>
              <a:t>0</a:t>
            </a:r>
            <a:r>
              <a:rPr lang="ro-RO" sz="1200" dirty="0"/>
              <a:t>, </a:t>
            </a:r>
            <a:r>
              <a:rPr lang="ro-RO" sz="1200" dirty="0">
                <a:solidFill>
                  <a:srgbClr val="0000FF"/>
                </a:solidFill>
              </a:rPr>
              <a:t>.95</a:t>
            </a:r>
            <a:r>
              <a:rPr lang="ro-RO" sz="1200" dirty="0"/>
              <a:t>, </a:t>
            </a:r>
            <a:r>
              <a:rPr lang="ro-RO" sz="1200" dirty="0">
                <a:solidFill>
                  <a:srgbClr val="0000FF"/>
                </a:solidFill>
              </a:rPr>
              <a:t>1</a:t>
            </a:r>
            <a:r>
              <a:rPr lang="ro-RO" sz="1200" dirty="0"/>
              <a:t>], </a:t>
            </a:r>
            <a:r>
              <a:rPr lang="ro-RO" sz="1200" dirty="0">
                <a:solidFill>
                  <a:srgbClr val="660099"/>
                </a:solidFill>
              </a:rPr>
              <a:t>elev</a:t>
            </a:r>
            <a:r>
              <a:rPr lang="ro-RO" sz="1200" dirty="0"/>
              <a:t>=</a:t>
            </a:r>
            <a:r>
              <a:rPr lang="ro-RO" sz="1200" dirty="0">
                <a:solidFill>
                  <a:srgbClr val="0000FF"/>
                </a:solidFill>
              </a:rPr>
              <a:t>48</a:t>
            </a:r>
            <a:r>
              <a:rPr lang="ro-RO" sz="1200" dirty="0"/>
              <a:t>, </a:t>
            </a:r>
            <a:r>
              <a:rPr lang="ro-RO" sz="1200" dirty="0" err="1">
                <a:solidFill>
                  <a:srgbClr val="660099"/>
                </a:solidFill>
              </a:rPr>
              <a:t>azim</a:t>
            </a:r>
            <a:r>
              <a:rPr lang="ro-RO" sz="1200" dirty="0"/>
              <a:t>=</a:t>
            </a:r>
            <a:r>
              <a:rPr lang="ro-RO" sz="1200" dirty="0">
                <a:solidFill>
                  <a:srgbClr val="0000FF"/>
                </a:solidFill>
              </a:rPr>
              <a:t>134</a:t>
            </a:r>
            <a:r>
              <a:rPr lang="ro-RO" sz="1200" dirty="0"/>
              <a:t>)</a:t>
            </a:r>
            <a:br>
              <a:rPr lang="ro-RO" sz="1200" dirty="0"/>
            </a:br>
            <a:r>
              <a:rPr lang="ro-RO" sz="1200" dirty="0"/>
              <a:t/>
            </a:r>
            <a:br>
              <a:rPr lang="ro-RO" sz="1200" dirty="0"/>
            </a:br>
            <a:r>
              <a:rPr lang="ro-RO" sz="1200" dirty="0"/>
              <a:t>    </a:t>
            </a:r>
            <a:r>
              <a:rPr lang="ro-RO" sz="1200" dirty="0" err="1"/>
              <a:t>plt.cla</a:t>
            </a:r>
            <a:r>
              <a:rPr lang="ro-RO" sz="1200" dirty="0"/>
              <a:t>()</a:t>
            </a:r>
            <a:br>
              <a:rPr lang="ro-RO" sz="1200" dirty="0"/>
            </a:br>
            <a:r>
              <a:rPr lang="ro-RO" sz="1200" dirty="0"/>
              <a:t>    </a:t>
            </a:r>
            <a:r>
              <a:rPr lang="ro-RO" sz="1200" dirty="0" err="1"/>
              <a:t>est.fit</a:t>
            </a:r>
            <a:r>
              <a:rPr lang="ro-RO" sz="1200" dirty="0"/>
              <a:t>(X)</a:t>
            </a:r>
            <a:br>
              <a:rPr lang="ro-RO" sz="1200" dirty="0"/>
            </a:br>
            <a:r>
              <a:rPr lang="ro-RO" sz="1200" dirty="0"/>
              <a:t>    </a:t>
            </a:r>
            <a:r>
              <a:rPr lang="ro-RO" sz="1200" dirty="0" err="1"/>
              <a:t>labels</a:t>
            </a:r>
            <a:r>
              <a:rPr lang="ro-RO" sz="1200" dirty="0"/>
              <a:t> = </a:t>
            </a:r>
            <a:r>
              <a:rPr lang="ro-RO" sz="1200" dirty="0" err="1"/>
              <a:t>est.labels</a:t>
            </a:r>
            <a:r>
              <a:rPr lang="ro-RO" sz="1200" dirty="0"/>
              <a:t>_</a:t>
            </a:r>
            <a:br>
              <a:rPr lang="ro-RO" sz="1200" dirty="0"/>
            </a:br>
            <a:r>
              <a:rPr lang="ro-RO" sz="1200" dirty="0"/>
              <a:t/>
            </a:r>
            <a:br>
              <a:rPr lang="ro-RO" sz="1200" dirty="0"/>
            </a:br>
            <a:r>
              <a:rPr lang="ro-RO" sz="1200" dirty="0"/>
              <a:t>    </a:t>
            </a:r>
            <a:r>
              <a:rPr lang="ro-RO" sz="1200" dirty="0" err="1"/>
              <a:t>ax.scatter</a:t>
            </a:r>
            <a:r>
              <a:rPr lang="ro-RO" sz="1200" dirty="0"/>
              <a:t>(X[:, </a:t>
            </a:r>
            <a:r>
              <a:rPr lang="ro-RO" sz="1200" dirty="0">
                <a:solidFill>
                  <a:srgbClr val="0000FF"/>
                </a:solidFill>
              </a:rPr>
              <a:t>3</a:t>
            </a:r>
            <a:r>
              <a:rPr lang="ro-RO" sz="1200" dirty="0"/>
              <a:t>], X[:, </a:t>
            </a:r>
            <a:r>
              <a:rPr lang="ro-RO" sz="1200" dirty="0">
                <a:solidFill>
                  <a:srgbClr val="0000FF"/>
                </a:solidFill>
              </a:rPr>
              <a:t>0</a:t>
            </a:r>
            <a:r>
              <a:rPr lang="ro-RO" sz="1200" dirty="0"/>
              <a:t>], X[:, </a:t>
            </a:r>
            <a:r>
              <a:rPr lang="ro-RO" sz="1200" dirty="0">
                <a:solidFill>
                  <a:srgbClr val="0000FF"/>
                </a:solidFill>
              </a:rPr>
              <a:t>2</a:t>
            </a:r>
            <a:r>
              <a:rPr lang="ro-RO" sz="1200" dirty="0"/>
              <a:t>], </a:t>
            </a:r>
            <a:r>
              <a:rPr lang="ro-RO" sz="1200" dirty="0">
                <a:solidFill>
                  <a:srgbClr val="660099"/>
                </a:solidFill>
              </a:rPr>
              <a:t>c</a:t>
            </a:r>
            <a:r>
              <a:rPr lang="ro-RO" sz="1200" dirty="0"/>
              <a:t>=</a:t>
            </a:r>
            <a:r>
              <a:rPr lang="ro-RO" sz="1200" dirty="0" err="1"/>
              <a:t>labels.astype</a:t>
            </a:r>
            <a:r>
              <a:rPr lang="ro-RO" sz="1200" dirty="0"/>
              <a:t>(</a:t>
            </a:r>
            <a:r>
              <a:rPr lang="ro-RO" sz="1200" dirty="0" err="1"/>
              <a:t>np.float</a:t>
            </a:r>
            <a:r>
              <a:rPr lang="ro-RO" sz="1200" dirty="0"/>
              <a:t>))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491990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5936" y="3853626"/>
            <a:ext cx="2811464" cy="225309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3873541"/>
            <a:ext cx="2786614" cy="22331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544" y="1282686"/>
            <a:ext cx="2720985" cy="218058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83968" y="1336844"/>
            <a:ext cx="2451424" cy="1964556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179512" y="260648"/>
            <a:ext cx="8686800" cy="504056"/>
          </a:xfrm>
        </p:spPr>
        <p:txBody>
          <a:bodyPr anchor="t"/>
          <a:lstStyle/>
          <a:p>
            <a:pPr algn="l" eaLnBrk="1" hangingPunct="1"/>
            <a:r>
              <a:rPr lang="en-US" sz="2000" dirty="0" smtClean="0">
                <a:solidFill>
                  <a:srgbClr val="247A5B"/>
                </a:solidFill>
                <a:latin typeface="Arial Black" charset="0"/>
              </a:rPr>
              <a:t>Learning algorithm</a:t>
            </a:r>
            <a:r>
              <a:rPr lang="en-US" sz="2000" dirty="0">
                <a:solidFill>
                  <a:srgbClr val="247A5B"/>
                </a:solidFill>
                <a:latin typeface="Arial Black" charset="0"/>
              </a:rPr>
              <a:t>: K-mean Clustering</a:t>
            </a:r>
            <a:endParaRPr lang="en-US" sz="2000" dirty="0" smtClean="0">
              <a:solidFill>
                <a:srgbClr val="247A5B"/>
              </a:solidFill>
              <a:latin typeface="Arial Black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547664" y="1094449"/>
            <a:ext cx="864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k</a:t>
            </a:r>
            <a:r>
              <a:rPr lang="en-US" dirty="0" smtClean="0"/>
              <a:t>=3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691680" y="3833206"/>
            <a:ext cx="864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k</a:t>
            </a:r>
            <a:r>
              <a:rPr lang="en-US" dirty="0" smtClean="0"/>
              <a:t>=4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292080" y="1048321"/>
            <a:ext cx="864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k</a:t>
            </a:r>
            <a:r>
              <a:rPr lang="en-US" dirty="0" smtClean="0"/>
              <a:t>=5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753596" y="3808137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Ground-truth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91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94888" y="116632"/>
            <a:ext cx="8686800" cy="504056"/>
          </a:xfrm>
        </p:spPr>
        <p:txBody>
          <a:bodyPr anchor="t"/>
          <a:lstStyle/>
          <a:p>
            <a:pPr algn="l" eaLnBrk="1" hangingPunct="1"/>
            <a:r>
              <a:rPr lang="en-US" sz="2000" dirty="0" smtClean="0">
                <a:solidFill>
                  <a:srgbClr val="247A5B"/>
                </a:solidFill>
                <a:latin typeface="Arial Black" charset="0"/>
              </a:rPr>
              <a:t>Learning algorithm</a:t>
            </a:r>
            <a:r>
              <a:rPr lang="en-US" sz="2000" dirty="0">
                <a:solidFill>
                  <a:srgbClr val="247A5B"/>
                </a:solidFill>
                <a:latin typeface="Arial Black" charset="0"/>
              </a:rPr>
              <a:t>: </a:t>
            </a:r>
            <a:r>
              <a:rPr lang="en-US" sz="2000" dirty="0" smtClean="0">
                <a:solidFill>
                  <a:srgbClr val="247A5B"/>
                </a:solidFill>
                <a:latin typeface="Arial Black" charset="0"/>
              </a:rPr>
              <a:t>Hierarchical clustering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72047" y="620688"/>
            <a:ext cx="874846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600" dirty="0" smtClean="0"/>
              <a:t>Hierarchical clustering is an </a:t>
            </a:r>
            <a:r>
              <a:rPr lang="en-US" sz="1600" b="1" dirty="0" smtClean="0"/>
              <a:t>alternative</a:t>
            </a:r>
            <a:r>
              <a:rPr lang="en-US" sz="1600" dirty="0" smtClean="0"/>
              <a:t> approach which does </a:t>
            </a:r>
            <a:r>
              <a:rPr lang="en-US" sz="1600" b="1" dirty="0" smtClean="0"/>
              <a:t>not</a:t>
            </a:r>
            <a:r>
              <a:rPr lang="en-US" sz="1600" dirty="0" smtClean="0"/>
              <a:t> require a choice of </a:t>
            </a:r>
            <a:r>
              <a:rPr lang="en-US" sz="1600" i="1" dirty="0" smtClean="0"/>
              <a:t>k</a:t>
            </a:r>
            <a:r>
              <a:rPr lang="en-US" sz="1600" dirty="0" smtClean="0"/>
              <a:t> (num. of clusters)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600" dirty="0" smtClean="0"/>
              <a:t>Basic steps of hierarchical clustering: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 smtClean="0"/>
              <a:t>Start with each sample (data point) in its own cluster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 smtClean="0"/>
              <a:t>Identify the closest two clusters and merge them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 smtClean="0"/>
              <a:t>Repeat 2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 smtClean="0"/>
              <a:t>Ends when all samples are in a single cluster </a:t>
            </a:r>
            <a:endParaRPr lang="en-US" sz="16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3802400"/>
            <a:ext cx="4333875" cy="2609850"/>
          </a:xfrm>
          <a:prstGeom prst="rect">
            <a:avLst/>
          </a:prstGeom>
        </p:spPr>
      </p:pic>
      <p:sp>
        <p:nvSpPr>
          <p:cNvPr id="7" name="Up Arrow 6"/>
          <p:cNvSpPr/>
          <p:nvPr/>
        </p:nvSpPr>
        <p:spPr>
          <a:xfrm>
            <a:off x="4688857" y="4250160"/>
            <a:ext cx="216024" cy="1714329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657403" y="5373216"/>
            <a:ext cx="2300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Bottom-up clustering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2493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94888" y="116632"/>
            <a:ext cx="8686800" cy="504056"/>
          </a:xfrm>
        </p:spPr>
        <p:txBody>
          <a:bodyPr anchor="t"/>
          <a:lstStyle/>
          <a:p>
            <a:pPr algn="l" eaLnBrk="1" hangingPunct="1"/>
            <a:r>
              <a:rPr lang="en-US" sz="2000" dirty="0" smtClean="0">
                <a:solidFill>
                  <a:srgbClr val="247A5B"/>
                </a:solidFill>
                <a:latin typeface="Arial Black" charset="0"/>
              </a:rPr>
              <a:t>Learning algorithm</a:t>
            </a:r>
            <a:r>
              <a:rPr lang="en-US" sz="2000" dirty="0">
                <a:solidFill>
                  <a:srgbClr val="247A5B"/>
                </a:solidFill>
                <a:latin typeface="Arial Black" charset="0"/>
              </a:rPr>
              <a:t>: </a:t>
            </a:r>
            <a:r>
              <a:rPr lang="en-US" sz="2000" dirty="0" smtClean="0">
                <a:solidFill>
                  <a:srgbClr val="247A5B"/>
                </a:solidFill>
                <a:latin typeface="Arial Black" charset="0"/>
              </a:rPr>
              <a:t>Hierarchical clustering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72047" y="620688"/>
            <a:ext cx="874846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600" dirty="0" smtClean="0"/>
              <a:t>Draw conclusion of clusters based on vertical axis, but horizontal axis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600" dirty="0" smtClean="0"/>
              <a:t>The height of cut to the to the </a:t>
            </a:r>
            <a:r>
              <a:rPr lang="en-US" sz="1600" dirty="0" err="1" smtClean="0"/>
              <a:t>dendrogram</a:t>
            </a:r>
            <a:r>
              <a:rPr lang="en-US" sz="1600" dirty="0" smtClean="0"/>
              <a:t> serves the same role as the k mean clustering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600" dirty="0" smtClean="0"/>
              <a:t>Still no clear answer about the determination of the height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600" b="1" dirty="0" smtClean="0"/>
              <a:t>Linkage </a:t>
            </a:r>
            <a:r>
              <a:rPr lang="en-US" sz="1600" b="1" dirty="0"/>
              <a:t>criteria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600" dirty="0"/>
              <a:t>The linkage criterion determines the distance between sets of </a:t>
            </a:r>
            <a:r>
              <a:rPr lang="en-US" sz="1600" dirty="0" smtClean="0"/>
              <a:t>samples </a:t>
            </a:r>
            <a:r>
              <a:rPr lang="en-US" sz="1600" dirty="0"/>
              <a:t>as a function of the pairwise distances between </a:t>
            </a:r>
            <a:r>
              <a:rPr lang="en-US" sz="1600" dirty="0" smtClean="0"/>
              <a:t>sample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600" dirty="0" smtClean="0"/>
              <a:t>I.e., how to determine merged clusters and to be merged clusters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39752" y="3501008"/>
            <a:ext cx="3960440" cy="2612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901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79512" y="167648"/>
            <a:ext cx="8686800" cy="504056"/>
          </a:xfrm>
        </p:spPr>
        <p:txBody>
          <a:bodyPr anchor="t"/>
          <a:lstStyle/>
          <a:p>
            <a:pPr algn="l" eaLnBrk="1" hangingPunct="1"/>
            <a:r>
              <a:rPr lang="en-US" sz="2000" dirty="0" smtClean="0">
                <a:solidFill>
                  <a:srgbClr val="247A5B"/>
                </a:solidFill>
                <a:latin typeface="Arial Black" charset="0"/>
              </a:rPr>
              <a:t>Learning algorithm</a:t>
            </a:r>
            <a:r>
              <a:rPr lang="en-US" sz="2000" dirty="0">
                <a:solidFill>
                  <a:srgbClr val="247A5B"/>
                </a:solidFill>
                <a:latin typeface="Arial Black" charset="0"/>
              </a:rPr>
              <a:t>: </a:t>
            </a:r>
            <a:r>
              <a:rPr lang="en-US" sz="2000" dirty="0" smtClean="0">
                <a:solidFill>
                  <a:srgbClr val="247A5B"/>
                </a:solidFill>
                <a:latin typeface="Arial Black" charset="0"/>
              </a:rPr>
              <a:t>Hierarchical clustering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9190" y="1437556"/>
            <a:ext cx="4985318" cy="204445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11188" y="857574"/>
            <a:ext cx="46562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Ex) We have 7 samples; </a:t>
            </a:r>
            <a:r>
              <a:rPr lang="en-US" dirty="0" err="1" smtClean="0"/>
              <a:t>A,B,C,D,E,F,and</a:t>
            </a:r>
            <a:r>
              <a:rPr lang="en-US" dirty="0" smtClean="0"/>
              <a:t> G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148064" y="1556792"/>
            <a:ext cx="2108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Dissimilarity matrix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915219" y="1943542"/>
            <a:ext cx="504056" cy="2067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700389" y="2870937"/>
            <a:ext cx="504056" cy="2067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220072" y="2057734"/>
            <a:ext cx="31277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B &amp; F are the most similar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Let merge them : (B,F)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379190" y="3613618"/>
            <a:ext cx="8690707" cy="26377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400" dirty="0"/>
              <a:t>B</a:t>
            </a:r>
            <a:r>
              <a:rPr lang="en-US" sz="1400" dirty="0" smtClean="0"/>
              <a:t>asically </a:t>
            </a:r>
            <a:r>
              <a:rPr lang="en-US" sz="1400" dirty="0"/>
              <a:t>going to keep repeating this step, </a:t>
            </a:r>
            <a:endParaRPr lang="en-US" sz="1400" dirty="0" smtClean="0"/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400" dirty="0" smtClean="0"/>
              <a:t>But, how to calculated </a:t>
            </a:r>
            <a:r>
              <a:rPr lang="en-US" sz="1400" dirty="0"/>
              <a:t>the dissimilarity between the merged pair (B,F) and the other </a:t>
            </a:r>
            <a:r>
              <a:rPr lang="en-US" sz="1400" dirty="0" smtClean="0"/>
              <a:t>samples</a:t>
            </a:r>
            <a:r>
              <a:rPr lang="en-US" sz="1400" dirty="0"/>
              <a:t>?</a:t>
            </a:r>
            <a:endParaRPr lang="en-US" sz="1400" dirty="0" smtClean="0"/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400" b="1" dirty="0" smtClean="0"/>
              <a:t>Linkage criterion !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400" b="1" dirty="0" smtClean="0"/>
              <a:t>Let consider complete linkage criterion = </a:t>
            </a:r>
            <a:r>
              <a:rPr lang="en-US" sz="1400" dirty="0" smtClean="0"/>
              <a:t>the </a:t>
            </a:r>
            <a:r>
              <a:rPr lang="en-US" sz="1400" dirty="0"/>
              <a:t>dissimilarity between the merged pair and the others will be the maximum of the pair of dissimilarities in each case. </a:t>
            </a:r>
            <a:endParaRPr lang="en-US" sz="1400" dirty="0" smtClean="0"/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400" dirty="0" smtClean="0"/>
              <a:t>The </a:t>
            </a:r>
            <a:r>
              <a:rPr lang="en-US" sz="1400" dirty="0"/>
              <a:t>dissimilarity </a:t>
            </a:r>
            <a:r>
              <a:rPr lang="en-US" sz="1400" dirty="0" smtClean="0"/>
              <a:t>between </a:t>
            </a:r>
            <a:r>
              <a:rPr lang="en-US" sz="1400" dirty="0"/>
              <a:t>B and </a:t>
            </a:r>
            <a:r>
              <a:rPr lang="en-US" sz="1400" dirty="0" smtClean="0"/>
              <a:t>A </a:t>
            </a:r>
            <a:r>
              <a:rPr lang="en-US" sz="1400" dirty="0"/>
              <a:t>is </a:t>
            </a:r>
            <a:r>
              <a:rPr lang="en-US" sz="1400" dirty="0" smtClean="0"/>
              <a:t>0.5000 (d(A,B)=0.5), </a:t>
            </a:r>
            <a:r>
              <a:rPr lang="en-US" sz="1400" dirty="0"/>
              <a:t>while the </a:t>
            </a:r>
            <a:r>
              <a:rPr lang="en-US" sz="1400" dirty="0" smtClean="0"/>
              <a:t>d(F,A) is </a:t>
            </a:r>
            <a:r>
              <a:rPr lang="en-US" sz="1400" dirty="0"/>
              <a:t>0.6250. </a:t>
            </a:r>
            <a:endParaRPr lang="en-US" sz="1400" dirty="0" smtClean="0"/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400" dirty="0" smtClean="0"/>
              <a:t>Therefore, we choose d{(B,F),A)}=0.6250</a:t>
            </a:r>
            <a:r>
              <a:rPr lang="en-US" sz="1400" dirty="0"/>
              <a:t>, to quantify the dissimilarity between (B,F) and A.</a:t>
            </a:r>
            <a:endParaRPr lang="en-US" sz="1400" b="1" dirty="0" smtClean="0"/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sz="14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9752" y="4032003"/>
            <a:ext cx="5038725" cy="221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983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/>
      <p:bldP spid="11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79512" y="167648"/>
            <a:ext cx="8686800" cy="504056"/>
          </a:xfrm>
        </p:spPr>
        <p:txBody>
          <a:bodyPr anchor="t"/>
          <a:lstStyle/>
          <a:p>
            <a:pPr algn="l" eaLnBrk="1" hangingPunct="1"/>
            <a:r>
              <a:rPr lang="en-US" sz="2000" dirty="0" smtClean="0">
                <a:solidFill>
                  <a:srgbClr val="247A5B"/>
                </a:solidFill>
                <a:latin typeface="Arial Black" charset="0"/>
              </a:rPr>
              <a:t>Learning algorithm</a:t>
            </a:r>
            <a:r>
              <a:rPr lang="en-US" sz="2000" dirty="0">
                <a:solidFill>
                  <a:srgbClr val="247A5B"/>
                </a:solidFill>
                <a:latin typeface="Arial Black" charset="0"/>
              </a:rPr>
              <a:t>: </a:t>
            </a:r>
            <a:r>
              <a:rPr lang="en-US" sz="2000" dirty="0" smtClean="0">
                <a:solidFill>
                  <a:srgbClr val="247A5B"/>
                </a:solidFill>
                <a:latin typeface="Arial Black" charset="0"/>
              </a:rPr>
              <a:t>Hierarchical clustering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0444" y="548680"/>
            <a:ext cx="8424936" cy="5302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872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416"/>
          <a:stretch/>
        </p:blipFill>
        <p:spPr>
          <a:xfrm>
            <a:off x="467544" y="1052736"/>
            <a:ext cx="7888445" cy="5011836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79512" y="167648"/>
            <a:ext cx="8686800" cy="504056"/>
          </a:xfrm>
        </p:spPr>
        <p:txBody>
          <a:bodyPr anchor="t"/>
          <a:lstStyle/>
          <a:p>
            <a:pPr algn="l" eaLnBrk="1" hangingPunct="1"/>
            <a:r>
              <a:rPr lang="en-US" sz="2000" dirty="0" smtClean="0">
                <a:solidFill>
                  <a:srgbClr val="247A5B"/>
                </a:solidFill>
                <a:latin typeface="Arial Black" charset="0"/>
              </a:rPr>
              <a:t>Learning algorithm</a:t>
            </a:r>
            <a:r>
              <a:rPr lang="en-US" sz="2000" dirty="0">
                <a:solidFill>
                  <a:srgbClr val="247A5B"/>
                </a:solidFill>
                <a:latin typeface="Arial Black" charset="0"/>
              </a:rPr>
              <a:t>: </a:t>
            </a:r>
            <a:r>
              <a:rPr lang="en-US" sz="2000" dirty="0" smtClean="0">
                <a:solidFill>
                  <a:srgbClr val="247A5B"/>
                </a:solidFill>
                <a:latin typeface="Arial Black" charset="0"/>
              </a:rPr>
              <a:t>Hierarchical clustering</a:t>
            </a:r>
          </a:p>
        </p:txBody>
      </p:sp>
    </p:spTree>
    <p:extLst>
      <p:ext uri="{BB962C8B-B14F-4D97-AF65-F5344CB8AC3E}">
        <p14:creationId xmlns:p14="http://schemas.microsoft.com/office/powerpoint/2010/main" val="411045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79512" y="167648"/>
            <a:ext cx="8686800" cy="504056"/>
          </a:xfrm>
        </p:spPr>
        <p:txBody>
          <a:bodyPr anchor="t"/>
          <a:lstStyle/>
          <a:p>
            <a:pPr algn="l" eaLnBrk="1" hangingPunct="1"/>
            <a:r>
              <a:rPr lang="en-US" sz="2000" dirty="0" smtClean="0">
                <a:solidFill>
                  <a:srgbClr val="247A5B"/>
                </a:solidFill>
                <a:latin typeface="Arial Black" charset="0"/>
              </a:rPr>
              <a:t>Learning algorithm</a:t>
            </a:r>
            <a:r>
              <a:rPr lang="en-US" sz="2000" dirty="0">
                <a:solidFill>
                  <a:srgbClr val="247A5B"/>
                </a:solidFill>
                <a:latin typeface="Arial Black" charset="0"/>
              </a:rPr>
              <a:t>: </a:t>
            </a:r>
            <a:r>
              <a:rPr lang="en-US" sz="2000" dirty="0" smtClean="0">
                <a:solidFill>
                  <a:srgbClr val="247A5B"/>
                </a:solidFill>
                <a:latin typeface="Arial Black" charset="0"/>
              </a:rPr>
              <a:t>Hierarchical clustering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70710" y="667245"/>
            <a:ext cx="2127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 smtClean="0"/>
              <a:t>Python example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297350" y="1171301"/>
            <a:ext cx="7974632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/>
              <a:t>import </a:t>
            </a:r>
            <a:r>
              <a:rPr lang="en-US" sz="1100" dirty="0" err="1"/>
              <a:t>numpy</a:t>
            </a:r>
            <a:r>
              <a:rPr lang="en-US" sz="1100" dirty="0"/>
              <a:t> as np</a:t>
            </a:r>
          </a:p>
          <a:p>
            <a:r>
              <a:rPr lang="en-US" sz="1100" dirty="0"/>
              <a:t>from </a:t>
            </a:r>
            <a:r>
              <a:rPr lang="en-US" sz="1100" dirty="0" err="1"/>
              <a:t>scipy.cluster.hierarchy</a:t>
            </a:r>
            <a:r>
              <a:rPr lang="en-US" sz="1100" dirty="0"/>
              <a:t> import </a:t>
            </a:r>
            <a:r>
              <a:rPr lang="en-US" sz="1100" dirty="0" err="1"/>
              <a:t>dendrogram</a:t>
            </a:r>
            <a:r>
              <a:rPr lang="en-US" sz="1100" dirty="0"/>
              <a:t>, linkage</a:t>
            </a:r>
          </a:p>
          <a:p>
            <a:r>
              <a:rPr lang="en-US" sz="1100" dirty="0"/>
              <a:t>from </a:t>
            </a:r>
            <a:r>
              <a:rPr lang="en-US" sz="1100" dirty="0" err="1"/>
              <a:t>scipy.spatial.distance</a:t>
            </a:r>
            <a:r>
              <a:rPr lang="en-US" sz="1100" dirty="0"/>
              <a:t> import </a:t>
            </a:r>
            <a:r>
              <a:rPr lang="en-US" sz="1100" dirty="0" err="1"/>
              <a:t>pdist</a:t>
            </a:r>
            <a:endParaRPr lang="en-US" sz="1100" dirty="0"/>
          </a:p>
          <a:p>
            <a:r>
              <a:rPr lang="en-US" sz="1100" dirty="0"/>
              <a:t>import </a:t>
            </a:r>
            <a:r>
              <a:rPr lang="en-US" sz="1100" dirty="0" err="1"/>
              <a:t>matplotlib.pyplot</a:t>
            </a:r>
            <a:r>
              <a:rPr lang="en-US" sz="1100" dirty="0"/>
              <a:t> as </a:t>
            </a:r>
            <a:r>
              <a:rPr lang="en-US" sz="1100" dirty="0" err="1"/>
              <a:t>plt</a:t>
            </a:r>
            <a:endParaRPr lang="en-US" sz="1100" dirty="0"/>
          </a:p>
          <a:p>
            <a:r>
              <a:rPr lang="en-US" sz="1100" dirty="0"/>
              <a:t>from </a:t>
            </a:r>
            <a:r>
              <a:rPr lang="en-US" sz="1100" dirty="0" err="1"/>
              <a:t>sklearn</a:t>
            </a:r>
            <a:r>
              <a:rPr lang="en-US" sz="1100" dirty="0"/>
              <a:t> import datasets</a:t>
            </a:r>
          </a:p>
          <a:p>
            <a:endParaRPr lang="en-US" sz="1100" dirty="0"/>
          </a:p>
          <a:p>
            <a:r>
              <a:rPr lang="en-US" sz="1100" dirty="0" smtClean="0"/>
              <a:t>iris </a:t>
            </a:r>
            <a:r>
              <a:rPr lang="en-US" sz="1100" dirty="0"/>
              <a:t>= </a:t>
            </a:r>
            <a:r>
              <a:rPr lang="en-US" sz="1100" dirty="0" err="1"/>
              <a:t>datasets.load_iris</a:t>
            </a:r>
            <a:r>
              <a:rPr lang="en-US" sz="1100" dirty="0"/>
              <a:t>()</a:t>
            </a:r>
          </a:p>
          <a:p>
            <a:r>
              <a:rPr lang="en-US" sz="1100" dirty="0"/>
              <a:t>X = </a:t>
            </a:r>
            <a:r>
              <a:rPr lang="en-US" sz="1100" dirty="0" err="1"/>
              <a:t>iris.data</a:t>
            </a:r>
            <a:endParaRPr lang="en-US" sz="1100" dirty="0"/>
          </a:p>
          <a:p>
            <a:endParaRPr lang="en-US" sz="1100" dirty="0"/>
          </a:p>
          <a:p>
            <a:r>
              <a:rPr lang="en-US" sz="1100" dirty="0" err="1"/>
              <a:t>dist_mat</a:t>
            </a:r>
            <a:r>
              <a:rPr lang="en-US" sz="1100" dirty="0"/>
              <a:t> =  </a:t>
            </a:r>
            <a:r>
              <a:rPr lang="en-US" sz="1100" dirty="0" err="1"/>
              <a:t>pdist</a:t>
            </a:r>
            <a:r>
              <a:rPr lang="en-US" sz="1100" dirty="0"/>
              <a:t>(X,'</a:t>
            </a:r>
            <a:r>
              <a:rPr lang="en-US" sz="1100" dirty="0" err="1"/>
              <a:t>euclidean</a:t>
            </a:r>
            <a:r>
              <a:rPr lang="en-US" sz="1100" dirty="0"/>
              <a:t>')</a:t>
            </a:r>
          </a:p>
          <a:p>
            <a:r>
              <a:rPr lang="en-US" sz="1100" dirty="0" err="1" smtClean="0"/>
              <a:t>linkage_matrix</a:t>
            </a:r>
            <a:r>
              <a:rPr lang="en-US" sz="1100" dirty="0" smtClean="0"/>
              <a:t> </a:t>
            </a:r>
            <a:r>
              <a:rPr lang="en-US" sz="1100" dirty="0"/>
              <a:t>= linkage(</a:t>
            </a:r>
            <a:r>
              <a:rPr lang="en-US" sz="1100" dirty="0" err="1"/>
              <a:t>dist_mat</a:t>
            </a:r>
            <a:r>
              <a:rPr lang="en-US" sz="1100" dirty="0"/>
              <a:t>, "complete")</a:t>
            </a:r>
          </a:p>
          <a:p>
            <a:r>
              <a:rPr lang="en-US" sz="1100" dirty="0" err="1" smtClean="0"/>
              <a:t>plt.clf</a:t>
            </a:r>
            <a:r>
              <a:rPr lang="en-US" sz="1100" dirty="0"/>
              <a:t>()</a:t>
            </a:r>
          </a:p>
          <a:p>
            <a:r>
              <a:rPr lang="en-US" sz="1100" dirty="0" err="1"/>
              <a:t>plt.figure</a:t>
            </a:r>
            <a:r>
              <a:rPr lang="en-US" sz="1100" dirty="0"/>
              <a:t>(</a:t>
            </a:r>
            <a:r>
              <a:rPr lang="en-US" sz="1100" dirty="0" err="1"/>
              <a:t>figsize</a:t>
            </a:r>
            <a:r>
              <a:rPr lang="en-US" sz="1100" dirty="0"/>
              <a:t>=(20,10))</a:t>
            </a:r>
          </a:p>
          <a:p>
            <a:r>
              <a:rPr lang="en-US" sz="1100" dirty="0" err="1"/>
              <a:t>ddata</a:t>
            </a:r>
            <a:r>
              <a:rPr lang="en-US" sz="1100" dirty="0"/>
              <a:t> = </a:t>
            </a:r>
            <a:r>
              <a:rPr lang="en-US" sz="1100" dirty="0" err="1"/>
              <a:t>dendrogram</a:t>
            </a:r>
            <a:r>
              <a:rPr lang="en-US" sz="1100" dirty="0"/>
              <a:t>(</a:t>
            </a:r>
            <a:r>
              <a:rPr lang="en-US" sz="1100" dirty="0" err="1"/>
              <a:t>linkage_matrix</a:t>
            </a:r>
            <a:r>
              <a:rPr lang="en-US" sz="1100" dirty="0"/>
              <a:t>, labels= </a:t>
            </a:r>
            <a:r>
              <a:rPr lang="en-US" sz="1100" dirty="0" err="1"/>
              <a:t>iris.target</a:t>
            </a:r>
            <a:r>
              <a:rPr lang="en-US" sz="1100" dirty="0"/>
              <a:t>, </a:t>
            </a:r>
            <a:r>
              <a:rPr lang="en-US" sz="1100" dirty="0" err="1"/>
              <a:t>color_threshold</a:t>
            </a:r>
            <a:r>
              <a:rPr lang="en-US" sz="1100" dirty="0"/>
              <a:t>=4)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7350" y="1844824"/>
            <a:ext cx="8490906" cy="4368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969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606192"/>
              </p:ext>
            </p:extLst>
          </p:nvPr>
        </p:nvGraphicFramePr>
        <p:xfrm>
          <a:off x="395536" y="828680"/>
          <a:ext cx="2664294" cy="2240280"/>
        </p:xfrm>
        <a:graphic>
          <a:graphicData uri="http://schemas.openxmlformats.org/drawingml/2006/table">
            <a:tbl>
              <a:tblPr/>
              <a:tblGrid>
                <a:gridCol w="444049"/>
                <a:gridCol w="444049"/>
                <a:gridCol w="444049"/>
                <a:gridCol w="444049"/>
                <a:gridCol w="444049"/>
                <a:gridCol w="444049"/>
              </a:tblGrid>
              <a:tr h="309753"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>
                          <a:effectLst/>
                          <a:latin typeface="TimesTen" charset="0"/>
                        </a:rPr>
                        <a:t>D </a:t>
                      </a:r>
                      <a:endParaRPr lang="en-US" dirty="0">
                        <a:effectLst/>
                      </a:endParaRPr>
                    </a:p>
                  </a:txBody>
                  <a:tcPr anchor="ctr">
                    <a:lnL w="1165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995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8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8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i="1" dirty="0">
                          <a:effectLst/>
                          <a:latin typeface="TimesTen" charset="0"/>
                        </a:rPr>
                        <a:t>A </a:t>
                      </a:r>
                      <a:endParaRPr lang="pt-BR" dirty="0">
                        <a:effectLst/>
                      </a:endParaRPr>
                    </a:p>
                  </a:txBody>
                  <a:tcPr anchor="ctr">
                    <a:lnL w="6995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65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8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8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i="1" dirty="0">
                          <a:effectLst/>
                          <a:latin typeface="TimesTen" charset="0"/>
                        </a:rPr>
                        <a:t>B </a:t>
                      </a:r>
                      <a:endParaRPr lang="en-US" dirty="0">
                        <a:effectLst/>
                      </a:endParaRPr>
                    </a:p>
                  </a:txBody>
                  <a:tcPr anchor="ctr">
                    <a:lnL w="1165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65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8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8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i="1" dirty="0">
                          <a:effectLst/>
                          <a:latin typeface="TimesTen" charset="0"/>
                        </a:rPr>
                        <a:t>C </a:t>
                      </a:r>
                      <a:endParaRPr lang="en-US" dirty="0">
                        <a:effectLst/>
                      </a:endParaRPr>
                    </a:p>
                  </a:txBody>
                  <a:tcPr anchor="ctr">
                    <a:lnL w="1165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65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8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8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i="1" dirty="0">
                          <a:effectLst/>
                          <a:latin typeface="TimesTen" charset="0"/>
                        </a:rPr>
                        <a:t>D </a:t>
                      </a:r>
                      <a:endParaRPr lang="en-US" dirty="0">
                        <a:effectLst/>
                      </a:endParaRPr>
                    </a:p>
                  </a:txBody>
                  <a:tcPr anchor="ctr">
                    <a:lnL w="1165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65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8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8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i="1" dirty="0">
                          <a:effectLst/>
                          <a:latin typeface="TimesTen" charset="0"/>
                        </a:rPr>
                        <a:t>E </a:t>
                      </a:r>
                      <a:endParaRPr lang="en-US" dirty="0">
                        <a:effectLst/>
                      </a:endParaRPr>
                    </a:p>
                  </a:txBody>
                  <a:tcPr anchor="ctr">
                    <a:lnL w="1165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65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8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8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</a:tr>
              <a:tr h="309753">
                <a:tc>
                  <a:txBody>
                    <a:bodyPr/>
                    <a:lstStyle/>
                    <a:p>
                      <a:pPr algn="ctr"/>
                      <a:r>
                        <a:rPr lang="ru-RU" sz="1500" dirty="0">
                          <a:effectLst/>
                          <a:latin typeface="TimesTen" charset="0"/>
                        </a:rPr>
                        <a:t>1 </a:t>
                      </a:r>
                      <a:endParaRPr lang="ru-RU" dirty="0">
                        <a:effectLst/>
                      </a:endParaRPr>
                    </a:p>
                  </a:txBody>
                  <a:tcPr anchor="ctr">
                    <a:lnL w="1165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995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8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8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500" dirty="0">
                          <a:effectLst/>
                          <a:latin typeface="TimesTen" charset="0"/>
                        </a:rPr>
                        <a:t>1 </a:t>
                      </a:r>
                      <a:endParaRPr lang="ru-RU" dirty="0">
                        <a:effectLst/>
                      </a:endParaRPr>
                    </a:p>
                  </a:txBody>
                  <a:tcPr anchor="ctr">
                    <a:lnL w="6995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65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8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8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500">
                          <a:effectLst/>
                          <a:latin typeface="TimesTen" charset="0"/>
                        </a:rPr>
                        <a:t>1 </a:t>
                      </a:r>
                      <a:endParaRPr lang="ru-RU">
                        <a:effectLst/>
                      </a:endParaRPr>
                    </a:p>
                  </a:txBody>
                  <a:tcPr anchor="ctr">
                    <a:lnL w="1165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65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8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8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effectLst/>
                          <a:latin typeface="TimesTen" charset="0"/>
                        </a:rPr>
                        <a:t>0 </a:t>
                      </a:r>
                      <a:endParaRPr lang="en-US">
                        <a:effectLst/>
                      </a:endParaRPr>
                    </a:p>
                  </a:txBody>
                  <a:tcPr anchor="ctr">
                    <a:lnL w="1165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65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8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8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500" dirty="0">
                          <a:effectLst/>
                          <a:latin typeface="TimesTen" charset="0"/>
                        </a:rPr>
                        <a:t>1 </a:t>
                      </a:r>
                      <a:endParaRPr lang="ru-RU" dirty="0">
                        <a:effectLst/>
                      </a:endParaRPr>
                    </a:p>
                  </a:txBody>
                  <a:tcPr anchor="ctr">
                    <a:lnL w="1165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65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8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8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500">
                          <a:effectLst/>
                          <a:latin typeface="TimesTen" charset="0"/>
                        </a:rPr>
                        <a:t>1 </a:t>
                      </a:r>
                      <a:endParaRPr lang="ru-RU">
                        <a:effectLst/>
                      </a:endParaRPr>
                    </a:p>
                  </a:txBody>
                  <a:tcPr anchor="ctr">
                    <a:lnL w="1165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65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8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8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9753">
                <a:tc>
                  <a:txBody>
                    <a:bodyPr/>
                    <a:lstStyle/>
                    <a:p>
                      <a:pPr algn="ctr"/>
                      <a:r>
                        <a:rPr lang="is-IS" sz="1500" dirty="0">
                          <a:effectLst/>
                          <a:latin typeface="TimesTen" charset="0"/>
                        </a:rPr>
                        <a:t>2 </a:t>
                      </a:r>
                      <a:endParaRPr lang="is-IS" dirty="0">
                        <a:effectLst/>
                      </a:endParaRPr>
                    </a:p>
                  </a:txBody>
                  <a:tcPr anchor="ctr">
                    <a:lnL w="1165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995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8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8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effectLst/>
                          <a:latin typeface="TimesTen" charset="0"/>
                        </a:rPr>
                        <a:t>0 </a:t>
                      </a:r>
                      <a:endParaRPr lang="en-US" dirty="0">
                        <a:effectLst/>
                      </a:endParaRPr>
                    </a:p>
                  </a:txBody>
                  <a:tcPr anchor="ctr">
                    <a:lnL w="6995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65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8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8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500" dirty="0">
                          <a:effectLst/>
                          <a:latin typeface="TimesTen" charset="0"/>
                        </a:rPr>
                        <a:t>1 </a:t>
                      </a:r>
                      <a:endParaRPr lang="ru-RU" dirty="0">
                        <a:effectLst/>
                      </a:endParaRPr>
                    </a:p>
                  </a:txBody>
                  <a:tcPr anchor="ctr">
                    <a:lnL w="1165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65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8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8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500" dirty="0">
                          <a:effectLst/>
                          <a:latin typeface="TimesTen" charset="0"/>
                        </a:rPr>
                        <a:t>1 </a:t>
                      </a:r>
                      <a:endParaRPr lang="ru-RU" dirty="0">
                        <a:effectLst/>
                      </a:endParaRPr>
                    </a:p>
                  </a:txBody>
                  <a:tcPr anchor="ctr">
                    <a:lnL w="1165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65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8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8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effectLst/>
                          <a:latin typeface="TimesTen" charset="0"/>
                        </a:rPr>
                        <a:t>0 </a:t>
                      </a:r>
                      <a:endParaRPr lang="en-US">
                        <a:effectLst/>
                      </a:endParaRPr>
                    </a:p>
                  </a:txBody>
                  <a:tcPr anchor="ctr">
                    <a:lnL w="1165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65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8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8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500">
                          <a:effectLst/>
                          <a:latin typeface="TimesTen" charset="0"/>
                        </a:rPr>
                        <a:t>1 </a:t>
                      </a:r>
                      <a:endParaRPr lang="ru-RU">
                        <a:effectLst/>
                      </a:endParaRPr>
                    </a:p>
                  </a:txBody>
                  <a:tcPr anchor="ctr">
                    <a:lnL w="1165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65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8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8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9753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effectLst/>
                          <a:latin typeface="TimesTen" charset="0"/>
                        </a:rPr>
                        <a:t>3 </a:t>
                      </a:r>
                      <a:endParaRPr lang="en-US" dirty="0">
                        <a:effectLst/>
                      </a:endParaRPr>
                    </a:p>
                  </a:txBody>
                  <a:tcPr anchor="ctr">
                    <a:lnL w="1165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995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8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8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500">
                          <a:effectLst/>
                          <a:latin typeface="TimesTen" charset="0"/>
                        </a:rPr>
                        <a:t>1 </a:t>
                      </a:r>
                      <a:endParaRPr lang="ru-RU">
                        <a:effectLst/>
                      </a:endParaRPr>
                    </a:p>
                  </a:txBody>
                  <a:tcPr anchor="ctr">
                    <a:lnL w="6995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65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8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8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500">
                          <a:effectLst/>
                          <a:latin typeface="TimesTen" charset="0"/>
                        </a:rPr>
                        <a:t>1 </a:t>
                      </a:r>
                      <a:endParaRPr lang="ru-RU">
                        <a:effectLst/>
                      </a:endParaRPr>
                    </a:p>
                  </a:txBody>
                  <a:tcPr anchor="ctr">
                    <a:lnL w="1165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65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8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8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effectLst/>
                          <a:latin typeface="TimesTen" charset="0"/>
                        </a:rPr>
                        <a:t>0 </a:t>
                      </a:r>
                      <a:endParaRPr lang="en-US" dirty="0">
                        <a:effectLst/>
                      </a:endParaRPr>
                    </a:p>
                  </a:txBody>
                  <a:tcPr anchor="ctr">
                    <a:lnL w="1165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65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8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8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500" dirty="0">
                          <a:effectLst/>
                          <a:latin typeface="TimesTen" charset="0"/>
                        </a:rPr>
                        <a:t>1 </a:t>
                      </a:r>
                      <a:endParaRPr lang="ru-RU" dirty="0">
                        <a:effectLst/>
                      </a:endParaRPr>
                    </a:p>
                  </a:txBody>
                  <a:tcPr anchor="ctr">
                    <a:lnL w="1165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65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8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8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500">
                          <a:effectLst/>
                          <a:latin typeface="TimesTen" charset="0"/>
                        </a:rPr>
                        <a:t>1 </a:t>
                      </a:r>
                      <a:endParaRPr lang="ru-RU">
                        <a:effectLst/>
                      </a:endParaRPr>
                    </a:p>
                  </a:txBody>
                  <a:tcPr anchor="ctr">
                    <a:lnL w="1165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65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8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8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9753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effectLst/>
                          <a:latin typeface="TimesTen" charset="0"/>
                        </a:rPr>
                        <a:t>4 </a:t>
                      </a:r>
                      <a:endParaRPr lang="en-US" dirty="0">
                        <a:effectLst/>
                      </a:endParaRPr>
                    </a:p>
                  </a:txBody>
                  <a:tcPr anchor="ctr">
                    <a:lnL w="1165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995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8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8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500">
                          <a:effectLst/>
                          <a:latin typeface="TimesTen" charset="0"/>
                        </a:rPr>
                        <a:t>1 </a:t>
                      </a:r>
                      <a:endParaRPr lang="ru-RU">
                        <a:effectLst/>
                      </a:endParaRPr>
                    </a:p>
                  </a:txBody>
                  <a:tcPr anchor="ctr">
                    <a:lnL w="6995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65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8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8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500">
                          <a:effectLst/>
                          <a:latin typeface="TimesTen" charset="0"/>
                        </a:rPr>
                        <a:t>1 </a:t>
                      </a:r>
                      <a:endParaRPr lang="ru-RU">
                        <a:effectLst/>
                      </a:endParaRPr>
                    </a:p>
                  </a:txBody>
                  <a:tcPr anchor="ctr">
                    <a:lnL w="1165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65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8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8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500">
                          <a:effectLst/>
                          <a:latin typeface="TimesTen" charset="0"/>
                        </a:rPr>
                        <a:t>1 </a:t>
                      </a:r>
                      <a:endParaRPr lang="ru-RU">
                        <a:effectLst/>
                      </a:endParaRPr>
                    </a:p>
                  </a:txBody>
                  <a:tcPr anchor="ctr">
                    <a:lnL w="1165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65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8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8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effectLst/>
                          <a:latin typeface="TimesTen" charset="0"/>
                        </a:rPr>
                        <a:t>0 </a:t>
                      </a:r>
                      <a:endParaRPr lang="en-US" dirty="0">
                        <a:effectLst/>
                      </a:endParaRPr>
                    </a:p>
                  </a:txBody>
                  <a:tcPr anchor="ctr">
                    <a:lnL w="1165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65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8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8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500">
                          <a:effectLst/>
                          <a:latin typeface="TimesTen" charset="0"/>
                        </a:rPr>
                        <a:t>1 </a:t>
                      </a:r>
                      <a:endParaRPr lang="ru-RU">
                        <a:effectLst/>
                      </a:endParaRPr>
                    </a:p>
                  </a:txBody>
                  <a:tcPr anchor="ctr">
                    <a:lnL w="1165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65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8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8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9753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effectLst/>
                          <a:latin typeface="TimesTen" charset="0"/>
                        </a:rPr>
                        <a:t>5 </a:t>
                      </a:r>
                      <a:endParaRPr lang="en-US" dirty="0">
                        <a:effectLst/>
                      </a:endParaRPr>
                    </a:p>
                  </a:txBody>
                  <a:tcPr anchor="ctr">
                    <a:lnL w="1165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995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8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8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500">
                          <a:effectLst/>
                          <a:latin typeface="TimesTen" charset="0"/>
                        </a:rPr>
                        <a:t>1 </a:t>
                      </a:r>
                      <a:endParaRPr lang="ru-RU">
                        <a:effectLst/>
                      </a:endParaRPr>
                    </a:p>
                  </a:txBody>
                  <a:tcPr anchor="ctr">
                    <a:lnL w="6995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65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8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8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500">
                          <a:effectLst/>
                          <a:latin typeface="TimesTen" charset="0"/>
                        </a:rPr>
                        <a:t>1 </a:t>
                      </a:r>
                      <a:endParaRPr lang="ru-RU">
                        <a:effectLst/>
                      </a:endParaRPr>
                    </a:p>
                  </a:txBody>
                  <a:tcPr anchor="ctr">
                    <a:lnL w="1165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65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8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8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500">
                          <a:effectLst/>
                          <a:latin typeface="TimesTen" charset="0"/>
                        </a:rPr>
                        <a:t>1 </a:t>
                      </a:r>
                      <a:endParaRPr lang="ru-RU">
                        <a:effectLst/>
                      </a:endParaRPr>
                    </a:p>
                  </a:txBody>
                  <a:tcPr anchor="ctr">
                    <a:lnL w="1165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65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8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8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500" dirty="0">
                          <a:effectLst/>
                          <a:latin typeface="TimesTen" charset="0"/>
                        </a:rPr>
                        <a:t>1 </a:t>
                      </a:r>
                      <a:endParaRPr lang="ru-RU" dirty="0">
                        <a:effectLst/>
                      </a:endParaRPr>
                    </a:p>
                  </a:txBody>
                  <a:tcPr anchor="ctr">
                    <a:lnL w="1165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65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8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8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500">
                          <a:effectLst/>
                          <a:latin typeface="TimesTen" charset="0"/>
                        </a:rPr>
                        <a:t>1 </a:t>
                      </a:r>
                      <a:endParaRPr lang="ru-RU">
                        <a:effectLst/>
                      </a:endParaRPr>
                    </a:p>
                  </a:txBody>
                  <a:tcPr anchor="ctr">
                    <a:lnL w="1165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65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8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8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9753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effectLst/>
                          <a:latin typeface="TimesTen" charset="0"/>
                        </a:rPr>
                        <a:t>6 </a:t>
                      </a:r>
                      <a:endParaRPr lang="en-US" dirty="0">
                        <a:effectLst/>
                      </a:endParaRPr>
                    </a:p>
                  </a:txBody>
                  <a:tcPr anchor="ctr">
                    <a:lnL w="1165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995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8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8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effectLst/>
                          <a:latin typeface="TimesTen" charset="0"/>
                        </a:rPr>
                        <a:t>0 </a:t>
                      </a:r>
                      <a:endParaRPr lang="en-US">
                        <a:effectLst/>
                      </a:endParaRPr>
                    </a:p>
                  </a:txBody>
                  <a:tcPr anchor="ctr">
                    <a:lnL w="6995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65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8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8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500" dirty="0">
                          <a:effectLst/>
                          <a:latin typeface="TimesTen" charset="0"/>
                        </a:rPr>
                        <a:t>1 </a:t>
                      </a:r>
                      <a:endParaRPr lang="ru-RU" dirty="0">
                        <a:effectLst/>
                      </a:endParaRPr>
                    </a:p>
                  </a:txBody>
                  <a:tcPr anchor="ctr">
                    <a:lnL w="1165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65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8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8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500" dirty="0">
                          <a:effectLst/>
                          <a:latin typeface="TimesTen" charset="0"/>
                        </a:rPr>
                        <a:t>1 </a:t>
                      </a:r>
                      <a:endParaRPr lang="ru-RU" dirty="0">
                        <a:effectLst/>
                      </a:endParaRPr>
                    </a:p>
                  </a:txBody>
                  <a:tcPr anchor="ctr">
                    <a:lnL w="1165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65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8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8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500" dirty="0">
                          <a:effectLst/>
                          <a:latin typeface="TimesTen" charset="0"/>
                        </a:rPr>
                        <a:t>1 </a:t>
                      </a:r>
                      <a:endParaRPr lang="ru-RU" dirty="0">
                        <a:effectLst/>
                      </a:endParaRPr>
                    </a:p>
                  </a:txBody>
                  <a:tcPr anchor="ctr">
                    <a:lnL w="1165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65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8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8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effectLst/>
                          <a:latin typeface="TimesTen" charset="0"/>
                        </a:rPr>
                        <a:t>0 </a:t>
                      </a:r>
                      <a:endParaRPr lang="en-US" dirty="0">
                        <a:effectLst/>
                      </a:endParaRPr>
                    </a:p>
                  </a:txBody>
                  <a:tcPr anchor="ctr">
                    <a:lnL w="1165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65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8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8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9512" y="3134205"/>
            <a:ext cx="1656184" cy="23812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79712" y="3068960"/>
            <a:ext cx="1601024" cy="304787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79912" y="3212976"/>
            <a:ext cx="1923496" cy="2962805"/>
          </a:xfrm>
          <a:prstGeom prst="rect">
            <a:avLst/>
          </a:prstGeom>
        </p:spPr>
      </p:pic>
      <p:sp>
        <p:nvSpPr>
          <p:cNvPr id="13" name="Oval 12"/>
          <p:cNvSpPr/>
          <p:nvPr/>
        </p:nvSpPr>
        <p:spPr>
          <a:xfrm>
            <a:off x="4139952" y="4324830"/>
            <a:ext cx="601708" cy="47232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2917882" y="1173174"/>
            <a:ext cx="2160240" cy="148731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548077" y="4777009"/>
            <a:ext cx="13634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smtClean="0"/>
              <a:t>Delete infrequent item</a:t>
            </a:r>
            <a:endParaRPr lang="en-US" sz="1200"/>
          </a:p>
        </p:txBody>
      </p:sp>
      <p:sp>
        <p:nvSpPr>
          <p:cNvPr id="16" name="Title 1"/>
          <p:cNvSpPr txBox="1">
            <a:spLocks/>
          </p:cNvSpPr>
          <p:nvPr/>
        </p:nvSpPr>
        <p:spPr bwMode="auto">
          <a:xfrm>
            <a:off x="251520" y="116633"/>
            <a:ext cx="8686800" cy="5040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ヒラギノ角ゴ Pro W3" charset="-128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ヒラギノ角ゴ Pro W3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ヒラギノ角ゴ Pro W3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ヒラギノ角ゴ Pro W3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ヒラギノ角ゴ Pro W3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l" eaLnBrk="1" hangingPunct="1"/>
            <a:r>
              <a:rPr lang="en-US" sz="2000" kern="0" dirty="0" smtClean="0">
                <a:solidFill>
                  <a:srgbClr val="247A5B"/>
                </a:solidFill>
                <a:latin typeface="Arial Black" charset="0"/>
              </a:rPr>
              <a:t>Data Mining with Rule Association: FP growth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6176" y="3154660"/>
            <a:ext cx="2268802" cy="3284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21190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79512" y="167648"/>
            <a:ext cx="8686800" cy="504056"/>
          </a:xfrm>
        </p:spPr>
        <p:txBody>
          <a:bodyPr anchor="t"/>
          <a:lstStyle/>
          <a:p>
            <a:pPr algn="l" eaLnBrk="1" hangingPunct="1"/>
            <a:r>
              <a:rPr lang="en-US" sz="2000" dirty="0" smtClean="0">
                <a:solidFill>
                  <a:srgbClr val="247A5B"/>
                </a:solidFill>
                <a:latin typeface="Arial Black" charset="0"/>
              </a:rPr>
              <a:t>Learning algorithm</a:t>
            </a:r>
            <a:r>
              <a:rPr lang="en-US" sz="2000" dirty="0">
                <a:solidFill>
                  <a:srgbClr val="247A5B"/>
                </a:solidFill>
                <a:latin typeface="Arial Black" charset="0"/>
              </a:rPr>
              <a:t>: </a:t>
            </a:r>
            <a:r>
              <a:rPr lang="en-US" sz="2000" dirty="0" smtClean="0">
                <a:solidFill>
                  <a:srgbClr val="247A5B"/>
                </a:solidFill>
                <a:latin typeface="Arial Black" charset="0"/>
              </a:rPr>
              <a:t>Hierarchical clustering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79512" y="764704"/>
            <a:ext cx="8686800" cy="3365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 smtClean="0"/>
              <a:t>Healthcare example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A hospital plans to analyze which zip codes form distinct contribution margin (CM) groups. They collected CM data for all patients from local area zip codes. </a:t>
            </a:r>
            <a:endParaRPr lang="en-US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Question</a:t>
            </a:r>
            <a:r>
              <a:rPr lang="en-US" dirty="0" smtClean="0"/>
              <a:t>: Is </a:t>
            </a:r>
            <a:r>
              <a:rPr lang="en-US" dirty="0"/>
              <a:t>it possible to combine some zip codes into a </a:t>
            </a:r>
            <a:r>
              <a:rPr lang="en-US" dirty="0" smtClean="0"/>
              <a:t>few </a:t>
            </a:r>
            <a:r>
              <a:rPr lang="en-US" dirty="0"/>
              <a:t>relatively homogeneous groups (clusters) with </a:t>
            </a:r>
            <a:r>
              <a:rPr lang="en-US" dirty="0" smtClean="0"/>
              <a:t>similar </a:t>
            </a:r>
            <a:r>
              <a:rPr lang="en-US" dirty="0"/>
              <a:t>CM in order to analyze which factors make one </a:t>
            </a:r>
            <a:r>
              <a:rPr lang="en-US" dirty="0" smtClean="0"/>
              <a:t>group </a:t>
            </a:r>
            <a:r>
              <a:rPr lang="en-US" dirty="0"/>
              <a:t>different from </a:t>
            </a:r>
            <a:r>
              <a:rPr lang="en-US" dirty="0" smtClean="0"/>
              <a:t>other?</a:t>
            </a:r>
            <a:endParaRPr lang="en-US" dirty="0"/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5616" y="1772816"/>
            <a:ext cx="6877172" cy="3844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66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7544" y="980728"/>
            <a:ext cx="8300830" cy="4993927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79512" y="167648"/>
            <a:ext cx="8686800" cy="504056"/>
          </a:xfrm>
        </p:spPr>
        <p:txBody>
          <a:bodyPr anchor="t"/>
          <a:lstStyle/>
          <a:p>
            <a:pPr algn="l" eaLnBrk="1" hangingPunct="1"/>
            <a:r>
              <a:rPr lang="en-US" sz="2000" dirty="0" smtClean="0">
                <a:solidFill>
                  <a:srgbClr val="247A5B"/>
                </a:solidFill>
                <a:latin typeface="Arial Black" charset="0"/>
              </a:rPr>
              <a:t>Learning algorithm</a:t>
            </a:r>
            <a:r>
              <a:rPr lang="en-US" sz="2000" dirty="0">
                <a:solidFill>
                  <a:srgbClr val="247A5B"/>
                </a:solidFill>
                <a:latin typeface="Arial Black" charset="0"/>
              </a:rPr>
              <a:t>: </a:t>
            </a:r>
            <a:r>
              <a:rPr lang="en-US" sz="2000" dirty="0" smtClean="0">
                <a:solidFill>
                  <a:srgbClr val="247A5B"/>
                </a:solidFill>
                <a:latin typeface="Arial Black" charset="0"/>
              </a:rPr>
              <a:t>Hierarchical clustering</a:t>
            </a:r>
          </a:p>
        </p:txBody>
      </p:sp>
    </p:spTree>
    <p:extLst>
      <p:ext uri="{BB962C8B-B14F-4D97-AF65-F5344CB8AC3E}">
        <p14:creationId xmlns:p14="http://schemas.microsoft.com/office/powerpoint/2010/main" val="3324632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79512" y="764704"/>
            <a:ext cx="8784976" cy="54938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/>
              <a:t>Clustering </a:t>
            </a:r>
            <a:r>
              <a:rPr lang="en-US" dirty="0" smtClean="0"/>
              <a:t>(unsupervised </a:t>
            </a:r>
            <a:r>
              <a:rPr lang="en-US" dirty="0"/>
              <a:t>learning) is useful for </a:t>
            </a:r>
            <a:r>
              <a:rPr lang="en-US" b="1" dirty="0" smtClean="0"/>
              <a:t>discovering inherent </a:t>
            </a:r>
            <a:r>
              <a:rPr lang="en-US" b="1" dirty="0"/>
              <a:t>structure</a:t>
            </a:r>
            <a:r>
              <a:rPr lang="en-US" dirty="0"/>
              <a:t> in data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 smtClean="0"/>
              <a:t>It </a:t>
            </a:r>
            <a:r>
              <a:rPr lang="en-US" dirty="0"/>
              <a:t>is very easy to design a clustering algorithm, but it is very </a:t>
            </a:r>
            <a:r>
              <a:rPr lang="en-US" dirty="0" smtClean="0"/>
              <a:t>hard </a:t>
            </a:r>
            <a:r>
              <a:rPr lang="en-US" dirty="0"/>
              <a:t>to say if it does anything </a:t>
            </a:r>
            <a:r>
              <a:rPr lang="en-US" dirty="0" smtClean="0"/>
              <a:t>good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 smtClean="0"/>
              <a:t>General </a:t>
            </a:r>
            <a:r>
              <a:rPr lang="en-US" dirty="0"/>
              <a:t>purpose clustering is unlikely to exist, for best results, </a:t>
            </a:r>
            <a:r>
              <a:rPr lang="en-US" dirty="0" smtClean="0"/>
              <a:t>clustering </a:t>
            </a:r>
            <a:r>
              <a:rPr lang="en-US" dirty="0"/>
              <a:t>should be tuned to application at hand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 smtClean="0"/>
              <a:t>Growing </a:t>
            </a:r>
            <a:r>
              <a:rPr lang="en-US" dirty="0"/>
              <a:t>importance in various fields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subgroups </a:t>
            </a:r>
            <a:r>
              <a:rPr lang="en-US" dirty="0"/>
              <a:t>of breast cancer patients grouped by their gene </a:t>
            </a:r>
            <a:r>
              <a:rPr lang="en-US" dirty="0" smtClean="0"/>
              <a:t>expression </a:t>
            </a:r>
            <a:r>
              <a:rPr lang="en-US" dirty="0"/>
              <a:t>measurements, </a:t>
            </a:r>
            <a:endParaRPr lang="en-US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groups </a:t>
            </a:r>
            <a:r>
              <a:rPr lang="en-US" dirty="0"/>
              <a:t>of shoppers characterized by their browsing and </a:t>
            </a:r>
            <a:r>
              <a:rPr lang="en-US" dirty="0" smtClean="0"/>
              <a:t>purchase </a:t>
            </a:r>
            <a:r>
              <a:rPr lang="en-US" dirty="0"/>
              <a:t>histories, </a:t>
            </a:r>
            <a:endParaRPr lang="en-US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movies </a:t>
            </a:r>
            <a:r>
              <a:rPr lang="en-US" dirty="0"/>
              <a:t>grouped by the ratings assigned by movie viewers. 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 smtClean="0"/>
              <a:t>Often </a:t>
            </a:r>
            <a:r>
              <a:rPr lang="en-US" dirty="0"/>
              <a:t>the unsupervised learning is performed  </a:t>
            </a:r>
            <a:r>
              <a:rPr lang="en-US" b="1" dirty="0"/>
              <a:t>as part of </a:t>
            </a:r>
            <a:r>
              <a:rPr lang="en-US" b="1" dirty="0" smtClean="0"/>
              <a:t>exploratory </a:t>
            </a:r>
            <a:r>
              <a:rPr lang="en-US" b="1" dirty="0"/>
              <a:t>data analysis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79512" y="167648"/>
            <a:ext cx="8686800" cy="504056"/>
          </a:xfrm>
        </p:spPr>
        <p:txBody>
          <a:bodyPr anchor="t"/>
          <a:lstStyle/>
          <a:p>
            <a:pPr algn="l" eaLnBrk="1" hangingPunct="1"/>
            <a:r>
              <a:rPr lang="en-US" sz="2000" dirty="0" smtClean="0">
                <a:solidFill>
                  <a:srgbClr val="247A5B"/>
                </a:solidFill>
                <a:latin typeface="Arial Black" charset="0"/>
              </a:rPr>
              <a:t>Learning algorithm</a:t>
            </a:r>
            <a:r>
              <a:rPr lang="en-US" sz="2000" dirty="0">
                <a:solidFill>
                  <a:srgbClr val="247A5B"/>
                </a:solidFill>
                <a:latin typeface="Arial Black" charset="0"/>
              </a:rPr>
              <a:t>: </a:t>
            </a:r>
            <a:r>
              <a:rPr lang="en-US" sz="2000" dirty="0" smtClean="0">
                <a:solidFill>
                  <a:srgbClr val="247A5B"/>
                </a:solidFill>
                <a:latin typeface="Arial Black" charset="0"/>
              </a:rPr>
              <a:t>Hierarchical clustering</a:t>
            </a:r>
          </a:p>
        </p:txBody>
      </p:sp>
    </p:spTree>
    <p:extLst>
      <p:ext uri="{BB962C8B-B14F-4D97-AF65-F5344CB8AC3E}">
        <p14:creationId xmlns:p14="http://schemas.microsoft.com/office/powerpoint/2010/main" val="777533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404664"/>
            <a:ext cx="7839075" cy="14573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261" y="1853357"/>
            <a:ext cx="3981450" cy="28765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076056" y="2132856"/>
            <a:ext cx="36724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Hierarchical clustering analysis based on gene profile for breast cancer identification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27903" y="1412776"/>
            <a:ext cx="5903615" cy="4629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980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80928"/>
            <a:ext cx="8686800" cy="504056"/>
          </a:xfrm>
        </p:spPr>
        <p:txBody>
          <a:bodyPr anchor="t"/>
          <a:lstStyle/>
          <a:p>
            <a:pPr algn="l" eaLnBrk="1" hangingPunct="1"/>
            <a:r>
              <a:rPr lang="en-US" sz="3200" dirty="0" smtClean="0">
                <a:solidFill>
                  <a:srgbClr val="247A5B"/>
                </a:solidFill>
                <a:latin typeface="Arial Black" charset="0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208418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67744" y="836712"/>
            <a:ext cx="1816773" cy="244869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8328" y="3789040"/>
            <a:ext cx="1295400" cy="25273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67744" y="3826666"/>
            <a:ext cx="692347" cy="205276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91880" y="3847468"/>
            <a:ext cx="720080" cy="2011164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 bwMode="auto">
          <a:xfrm>
            <a:off x="251520" y="116633"/>
            <a:ext cx="8686800" cy="5040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ヒラギノ角ゴ Pro W3" charset="-128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ヒラギノ角ゴ Pro W3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ヒラギノ角ゴ Pro W3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ヒラギノ角ゴ Pro W3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ヒラギノ角ゴ Pro W3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l" eaLnBrk="1" hangingPunct="1"/>
            <a:r>
              <a:rPr lang="en-US" sz="2000" kern="0" dirty="0" smtClean="0">
                <a:solidFill>
                  <a:srgbClr val="247A5B"/>
                </a:solidFill>
                <a:latin typeface="Arial Black" charset="0"/>
              </a:rPr>
              <a:t>Data Mining with Rule Association: FP growth</a:t>
            </a:r>
          </a:p>
        </p:txBody>
      </p:sp>
      <p:cxnSp>
        <p:nvCxnSpPr>
          <p:cNvPr id="10" name="Straight Arrow Connector 9"/>
          <p:cNvCxnSpPr>
            <a:stCxn id="4" idx="2"/>
            <a:endCxn id="5" idx="0"/>
          </p:cNvCxnSpPr>
          <p:nvPr/>
        </p:nvCxnSpPr>
        <p:spPr>
          <a:xfrm flipH="1">
            <a:off x="1476028" y="3285406"/>
            <a:ext cx="1700103" cy="5036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4" idx="2"/>
            <a:endCxn id="6" idx="0"/>
          </p:cNvCxnSpPr>
          <p:nvPr/>
        </p:nvCxnSpPr>
        <p:spPr>
          <a:xfrm flipH="1">
            <a:off x="2613918" y="3285406"/>
            <a:ext cx="562213" cy="5412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4" idx="2"/>
            <a:endCxn id="7" idx="0"/>
          </p:cNvCxnSpPr>
          <p:nvPr/>
        </p:nvCxnSpPr>
        <p:spPr>
          <a:xfrm>
            <a:off x="3176131" y="3285406"/>
            <a:ext cx="675789" cy="5620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Right Brace 17"/>
          <p:cNvSpPr/>
          <p:nvPr/>
        </p:nvSpPr>
        <p:spPr>
          <a:xfrm>
            <a:off x="4499992" y="1484784"/>
            <a:ext cx="146738" cy="3456384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4706122" y="2909705"/>
            <a:ext cx="42321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What are frequent </a:t>
            </a:r>
            <a:r>
              <a:rPr lang="en-US" b="1" dirty="0" err="1" smtClean="0"/>
              <a:t>itemset</a:t>
            </a:r>
            <a:r>
              <a:rPr lang="en-US" b="1" dirty="0" smtClean="0"/>
              <a:t> for C, A, and E from B?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591586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59632" y="836712"/>
            <a:ext cx="6912768" cy="5341684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 bwMode="auto">
          <a:xfrm>
            <a:off x="251520" y="116633"/>
            <a:ext cx="8686800" cy="5040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ヒラギノ角ゴ Pro W3" charset="-128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ヒラギノ角ゴ Pro W3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ヒラギノ角ゴ Pro W3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ヒラギノ角ゴ Pro W3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ヒラギノ角ゴ Pro W3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l" eaLnBrk="1" hangingPunct="1"/>
            <a:r>
              <a:rPr lang="en-US" sz="2000" kern="0" dirty="0" smtClean="0">
                <a:solidFill>
                  <a:srgbClr val="247A5B"/>
                </a:solidFill>
                <a:latin typeface="Arial Black" charset="0"/>
              </a:rPr>
              <a:t>Data Mining with Rule Association: FP growth</a:t>
            </a:r>
          </a:p>
        </p:txBody>
      </p:sp>
    </p:spTree>
    <p:extLst>
      <p:ext uri="{BB962C8B-B14F-4D97-AF65-F5344CB8AC3E}">
        <p14:creationId xmlns:p14="http://schemas.microsoft.com/office/powerpoint/2010/main" val="855731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4471942"/>
              </p:ext>
            </p:extLst>
          </p:nvPr>
        </p:nvGraphicFramePr>
        <p:xfrm>
          <a:off x="539552" y="548680"/>
          <a:ext cx="8229595" cy="366165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48145"/>
                <a:gridCol w="748145"/>
                <a:gridCol w="748145"/>
                <a:gridCol w="748145"/>
                <a:gridCol w="748145"/>
                <a:gridCol w="748145"/>
                <a:gridCol w="748145"/>
                <a:gridCol w="748145"/>
                <a:gridCol w="748145"/>
                <a:gridCol w="748145"/>
                <a:gridCol w="748145"/>
              </a:tblGrid>
              <a:tr h="34299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AGE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1510" marR="11510" marT="11510" marB="0" anchor="b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Sex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1510" marR="11510" marT="11510" marB="0" anchor="b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Height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1510" marR="11510" marT="11510" marB="0" anchor="b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Weight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1510" marR="11510" marT="11510" marB="0" anchor="b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QRS duration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1510" marR="11510" marT="11510" marB="0" anchor="b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P-R interval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1510" marR="11510" marT="11510" marB="0" anchor="b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Q-T interval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1510" marR="11510" marT="11510" marB="0" anchor="b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T interval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1510" marR="11510" marT="11510" marB="0" anchor="b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P interval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1510" marR="11510" marT="11510" marB="0" anchor="b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QRS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1510" marR="11510" marT="11510" marB="0" anchor="b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Heart rate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1510" marR="11510" marT="11510" marB="0" anchor="b">
                    <a:solidFill>
                      <a:schemeClr val="accent5">
                        <a:lumMod val="75000"/>
                      </a:schemeClr>
                    </a:solidFill>
                  </a:tcPr>
                </a:tc>
              </a:tr>
              <a:tr h="18415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75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1510" marR="11510" marT="1151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1510" marR="11510" marT="1151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190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1510" marR="11510" marT="1151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80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1510" marR="11510" marT="1151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91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1510" marR="11510" marT="1151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100" u="none" strike="noStrike">
                          <a:effectLst/>
                        </a:rPr>
                        <a:t>193</a:t>
                      </a:r>
                      <a:endParaRPr lang="is-I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1510" marR="11510" marT="1151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100" u="none" strike="noStrike">
                          <a:effectLst/>
                        </a:rPr>
                        <a:t>371</a:t>
                      </a:r>
                      <a:endParaRPr lang="is-I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1510" marR="11510" marT="1151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174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1510" marR="11510" marT="1151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u="none" strike="noStrike">
                          <a:effectLst/>
                        </a:rPr>
                        <a:t>121</a:t>
                      </a:r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1510" marR="11510" marT="1151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-16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1510" marR="11510" marT="1151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100" u="none" strike="noStrike">
                          <a:effectLst/>
                        </a:rPr>
                        <a:t>13</a:t>
                      </a:r>
                      <a:endParaRPr lang="is-I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1510" marR="11510" marT="11510" marB="0" anchor="b"/>
                </a:tc>
              </a:tr>
              <a:tr h="18415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56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1510" marR="11510" marT="1151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1510" marR="11510" marT="1151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100" u="none" strike="noStrike">
                          <a:effectLst/>
                        </a:rPr>
                        <a:t>165</a:t>
                      </a:r>
                      <a:endParaRPr lang="is-I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1510" marR="11510" marT="1151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1510" marR="11510" marT="1151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81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1510" marR="11510" marT="1151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174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1510" marR="11510" marT="1151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100" u="none" strike="noStrike">
                          <a:effectLst/>
                        </a:rPr>
                        <a:t>401</a:t>
                      </a:r>
                      <a:endParaRPr lang="is-I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1510" marR="11510" marT="1151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u="none" strike="noStrike">
                          <a:effectLst/>
                        </a:rPr>
                        <a:t>149</a:t>
                      </a:r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1510" marR="11510" marT="1151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1100" u="none" strike="noStrike">
                          <a:effectLst/>
                        </a:rPr>
                        <a:t>39</a:t>
                      </a:r>
                      <a:endParaRPr lang="uk-UA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1510" marR="11510" marT="1151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100" u="none" strike="noStrike">
                          <a:effectLst/>
                        </a:rPr>
                        <a:t>25</a:t>
                      </a:r>
                      <a:endParaRPr lang="is-I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1510" marR="11510" marT="1151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100" u="none" strike="noStrike">
                          <a:effectLst/>
                        </a:rPr>
                        <a:t>37</a:t>
                      </a:r>
                      <a:endParaRPr lang="is-I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1510" marR="11510" marT="11510" marB="0" anchor="b"/>
                </a:tc>
              </a:tr>
              <a:tr h="18415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54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1510" marR="11510" marT="1151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1510" marR="11510" marT="1151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100" u="none" strike="noStrike">
                          <a:effectLst/>
                        </a:rPr>
                        <a:t>172</a:t>
                      </a:r>
                      <a:endParaRPr lang="is-I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1510" marR="11510" marT="1151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95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1510" marR="11510" marT="1151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100" u="none" strike="noStrike">
                          <a:effectLst/>
                        </a:rPr>
                        <a:t>138</a:t>
                      </a:r>
                      <a:endParaRPr lang="is-I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1510" marR="11510" marT="1151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100" u="none" strike="noStrike">
                          <a:effectLst/>
                        </a:rPr>
                        <a:t>163</a:t>
                      </a:r>
                      <a:endParaRPr lang="is-I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1510" marR="11510" marT="1151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386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1510" marR="11510" marT="1151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100" u="none" strike="noStrike">
                          <a:effectLst/>
                        </a:rPr>
                        <a:t>185</a:t>
                      </a:r>
                      <a:endParaRPr lang="fi-FI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1510" marR="11510" marT="1151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100" u="none" strike="noStrike">
                          <a:effectLst/>
                        </a:rPr>
                        <a:t>102</a:t>
                      </a:r>
                      <a:endParaRPr lang="fi-FI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1510" marR="11510" marT="1151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96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1510" marR="11510" marT="1151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34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1510" marR="11510" marT="11510" marB="0" anchor="b"/>
                </a:tc>
              </a:tr>
              <a:tr h="18415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1510" marR="11510" marT="1151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1510" marR="11510" marT="1151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175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1510" marR="11510" marT="1151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u="none" strike="noStrike">
                          <a:effectLst/>
                        </a:rPr>
                        <a:t>94</a:t>
                      </a:r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1510" marR="11510" marT="1151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100" u="none" strike="noStrike">
                          <a:effectLst/>
                        </a:rPr>
                        <a:t>100</a:t>
                      </a:r>
                      <a:endParaRPr lang="is-I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1510" marR="11510" marT="1151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100" u="none" strike="noStrike">
                          <a:effectLst/>
                        </a:rPr>
                        <a:t>202</a:t>
                      </a:r>
                      <a:endParaRPr lang="is-I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1510" marR="11510" marT="1151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380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1510" marR="11510" marT="1151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100" u="none" strike="noStrike">
                          <a:effectLst/>
                        </a:rPr>
                        <a:t>179</a:t>
                      </a:r>
                      <a:endParaRPr lang="fi-FI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1510" marR="11510" marT="1151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100" u="none" strike="noStrike">
                          <a:effectLst/>
                        </a:rPr>
                        <a:t>143</a:t>
                      </a:r>
                      <a:endParaRPr lang="is-I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1510" marR="11510" marT="1151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100" u="none" strike="noStrike">
                          <a:effectLst/>
                        </a:rPr>
                        <a:t>28</a:t>
                      </a:r>
                      <a:endParaRPr lang="is-I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1510" marR="11510" marT="1151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u="none" strike="noStrike">
                          <a:effectLst/>
                        </a:rPr>
                        <a:t>11</a:t>
                      </a:r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1510" marR="11510" marT="11510" marB="0" anchor="b"/>
                </a:tc>
              </a:tr>
              <a:tr h="18415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75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1510" marR="11510" marT="1151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1510" marR="11510" marT="1151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190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1510" marR="11510" marT="1151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80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1510" marR="11510" marT="1151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88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1510" marR="11510" marT="1151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100" u="none" strike="noStrike">
                          <a:effectLst/>
                        </a:rPr>
                        <a:t>181</a:t>
                      </a:r>
                      <a:endParaRPr lang="fi-FI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1510" marR="11510" marT="1151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u="none" strike="noStrike">
                          <a:effectLst/>
                        </a:rPr>
                        <a:t>360</a:t>
                      </a:r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1510" marR="11510" marT="1151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1100" u="none" strike="noStrike">
                          <a:effectLst/>
                        </a:rPr>
                        <a:t>177</a:t>
                      </a:r>
                      <a:endParaRPr lang="uk-UA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1510" marR="11510" marT="1151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103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1510" marR="11510" marT="1151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-16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1510" marR="11510" marT="1151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100" u="none" strike="noStrike">
                          <a:effectLst/>
                        </a:rPr>
                        <a:t>13</a:t>
                      </a:r>
                      <a:endParaRPr lang="is-I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1510" marR="11510" marT="11510" marB="0" anchor="b"/>
                </a:tc>
              </a:tr>
              <a:tr h="184159">
                <a:tc>
                  <a:txBody>
                    <a:bodyPr/>
                    <a:lstStyle/>
                    <a:p>
                      <a:pPr algn="ctr" fontAlgn="b"/>
                      <a:r>
                        <a:rPr lang="is-IS" sz="1100" u="none" strike="noStrike">
                          <a:effectLst/>
                        </a:rPr>
                        <a:t>13</a:t>
                      </a:r>
                      <a:endParaRPr lang="is-I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1510" marR="11510" marT="1151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1510" marR="11510" marT="1151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100" u="none" strike="noStrike">
                          <a:effectLst/>
                        </a:rPr>
                        <a:t>169</a:t>
                      </a:r>
                      <a:endParaRPr lang="is-I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1510" marR="11510" marT="1151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1100" u="none" strike="noStrike">
                          <a:effectLst/>
                        </a:rPr>
                        <a:t>51</a:t>
                      </a:r>
                      <a:endParaRPr lang="uk-UA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1510" marR="11510" marT="1151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100" u="none" strike="noStrike">
                          <a:effectLst/>
                        </a:rPr>
                        <a:t>100</a:t>
                      </a:r>
                      <a:endParaRPr lang="is-I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1510" marR="11510" marT="1151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100" u="none" strike="noStrike">
                          <a:effectLst/>
                        </a:rPr>
                        <a:t>167</a:t>
                      </a:r>
                      <a:endParaRPr lang="is-I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1510" marR="11510" marT="1151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u="none" strike="noStrike">
                          <a:effectLst/>
                        </a:rPr>
                        <a:t>321</a:t>
                      </a:r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1510" marR="11510" marT="1151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174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1510" marR="11510" marT="1151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91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1510" marR="11510" marT="1151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100" u="none" strike="noStrike">
                          <a:effectLst/>
                        </a:rPr>
                        <a:t>107</a:t>
                      </a:r>
                      <a:endParaRPr lang="is-I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1510" marR="11510" marT="1151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100" u="none" strike="noStrike">
                          <a:effectLst/>
                        </a:rPr>
                        <a:t>66</a:t>
                      </a:r>
                      <a:endParaRPr lang="is-I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1510" marR="11510" marT="11510" marB="0" anchor="b"/>
                </a:tc>
              </a:tr>
              <a:tr h="18415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40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1510" marR="11510" marT="1151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1510" marR="11510" marT="1151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160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1510" marR="11510" marT="1151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100" u="none" strike="noStrike">
                          <a:effectLst/>
                        </a:rPr>
                        <a:t>52</a:t>
                      </a:r>
                      <a:endParaRPr lang="is-I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1510" marR="11510" marT="1151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1100" u="none" strike="noStrike">
                          <a:effectLst/>
                        </a:rPr>
                        <a:t>77</a:t>
                      </a:r>
                      <a:endParaRPr lang="uk-UA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1510" marR="11510" marT="1151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100" u="none" strike="noStrike">
                          <a:effectLst/>
                        </a:rPr>
                        <a:t>129</a:t>
                      </a:r>
                      <a:endParaRPr lang="is-I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1510" marR="11510" marT="1151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1100" u="none" strike="noStrike">
                          <a:effectLst/>
                        </a:rPr>
                        <a:t>377</a:t>
                      </a:r>
                      <a:endParaRPr lang="uk-UA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1510" marR="11510" marT="1151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100" u="none" strike="noStrike">
                          <a:effectLst/>
                        </a:rPr>
                        <a:t>133</a:t>
                      </a:r>
                      <a:endParaRPr lang="is-I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1510" marR="11510" marT="1151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1100" u="none" strike="noStrike">
                          <a:effectLst/>
                        </a:rPr>
                        <a:t>77</a:t>
                      </a:r>
                      <a:endParaRPr lang="uk-UA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1510" marR="11510" marT="1151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1100" u="none" strike="noStrike">
                          <a:effectLst/>
                        </a:rPr>
                        <a:t>77</a:t>
                      </a:r>
                      <a:endParaRPr lang="uk-UA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1510" marR="11510" marT="1151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u="none" strike="noStrike">
                          <a:effectLst/>
                        </a:rPr>
                        <a:t>49</a:t>
                      </a:r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1510" marR="11510" marT="11510" marB="0" anchor="b"/>
                </a:tc>
              </a:tr>
              <a:tr h="184159"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u="none" strike="noStrike">
                          <a:effectLst/>
                        </a:rPr>
                        <a:t>49</a:t>
                      </a:r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1510" marR="11510" marT="1151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1510" marR="11510" marT="1151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100" u="none" strike="noStrike">
                          <a:effectLst/>
                        </a:rPr>
                        <a:t>162</a:t>
                      </a:r>
                      <a:endParaRPr lang="is-I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1510" marR="11510" marT="1151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54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1510" marR="11510" marT="1151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100" u="none" strike="noStrike">
                          <a:effectLst/>
                        </a:rPr>
                        <a:t>78</a:t>
                      </a:r>
                      <a:endParaRPr lang="is-I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1510" marR="11510" marT="1151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1510" marR="11510" marT="1151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100" u="none" strike="noStrike">
                          <a:effectLst/>
                        </a:rPr>
                        <a:t>376</a:t>
                      </a:r>
                      <a:endParaRPr lang="is-I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1510" marR="11510" marT="1151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100" u="none" strike="noStrike">
                          <a:effectLst/>
                        </a:rPr>
                        <a:t>157</a:t>
                      </a:r>
                      <a:endParaRPr lang="is-I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1510" marR="11510" marT="1151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70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1510" marR="11510" marT="1151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100" u="none" strike="noStrike">
                          <a:effectLst/>
                        </a:rPr>
                        <a:t>67</a:t>
                      </a:r>
                      <a:endParaRPr lang="is-I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1510" marR="11510" marT="1151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1510" marR="11510" marT="11510" marB="0" anchor="b"/>
                </a:tc>
              </a:tr>
              <a:tr h="18415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44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1510" marR="11510" marT="1151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1510" marR="11510" marT="1151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100" u="none" strike="noStrike">
                          <a:effectLst/>
                        </a:rPr>
                        <a:t>168</a:t>
                      </a:r>
                      <a:endParaRPr lang="is-I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1510" marR="11510" marT="1151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56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1510" marR="11510" marT="1151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84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1510" marR="11510" marT="1151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u="none" strike="noStrike">
                          <a:effectLst/>
                        </a:rPr>
                        <a:t>118</a:t>
                      </a:r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1510" marR="11510" marT="1151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354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1510" marR="11510" marT="1151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160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1510" marR="11510" marT="1151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100" u="none" strike="noStrike">
                          <a:effectLst/>
                        </a:rPr>
                        <a:t>63</a:t>
                      </a:r>
                      <a:endParaRPr lang="is-I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1510" marR="11510" marT="1151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1510" marR="11510" marT="1151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1510" marR="11510" marT="11510" marB="0" anchor="b"/>
                </a:tc>
              </a:tr>
              <a:tr h="18415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50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1510" marR="11510" marT="1151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1510" marR="11510" marT="1151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100" u="none" strike="noStrike">
                          <a:effectLst/>
                        </a:rPr>
                        <a:t>167</a:t>
                      </a:r>
                      <a:endParaRPr lang="is-I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1510" marR="11510" marT="1151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100" u="none" strike="noStrike">
                          <a:effectLst/>
                        </a:rPr>
                        <a:t>67</a:t>
                      </a:r>
                      <a:endParaRPr lang="is-I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1510" marR="11510" marT="1151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u="none" strike="noStrike">
                          <a:effectLst/>
                        </a:rPr>
                        <a:t>89</a:t>
                      </a:r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1510" marR="11510" marT="1151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100" u="none" strike="noStrike">
                          <a:effectLst/>
                        </a:rPr>
                        <a:t>130</a:t>
                      </a:r>
                      <a:endParaRPr lang="is-I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1510" marR="11510" marT="1151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u="none" strike="noStrike">
                          <a:effectLst/>
                        </a:rPr>
                        <a:t>383</a:t>
                      </a:r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1510" marR="11510" marT="1151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156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1510" marR="11510" marT="1151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100" u="none" strike="noStrike">
                          <a:effectLst/>
                        </a:rPr>
                        <a:t>73</a:t>
                      </a:r>
                      <a:endParaRPr lang="is-I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1510" marR="11510" marT="1151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85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1510" marR="11510" marT="1151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34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1510" marR="11510" marT="11510" marB="0" anchor="b"/>
                </a:tc>
              </a:tr>
              <a:tr h="184159">
                <a:tc>
                  <a:txBody>
                    <a:bodyPr/>
                    <a:lstStyle/>
                    <a:p>
                      <a:pPr algn="ctr" fontAlgn="b"/>
                      <a:r>
                        <a:rPr lang="is-IS" sz="1100" u="none" strike="noStrike">
                          <a:effectLst/>
                        </a:rPr>
                        <a:t>62</a:t>
                      </a:r>
                      <a:endParaRPr lang="is-I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1510" marR="11510" marT="1151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1510" marR="11510" marT="1151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170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1510" marR="11510" marT="1151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100" u="none" strike="noStrike">
                          <a:effectLst/>
                        </a:rPr>
                        <a:t>72</a:t>
                      </a:r>
                      <a:endParaRPr lang="is-I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1510" marR="11510" marT="1151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100" u="none" strike="noStrike">
                          <a:effectLst/>
                        </a:rPr>
                        <a:t>102</a:t>
                      </a:r>
                      <a:endParaRPr lang="fi-FI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1510" marR="11510" marT="1151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100" u="none" strike="noStrike">
                          <a:effectLst/>
                        </a:rPr>
                        <a:t>135</a:t>
                      </a:r>
                      <a:endParaRPr lang="is-I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1510" marR="11510" marT="1151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100" u="none" strike="noStrike">
                          <a:effectLst/>
                        </a:rPr>
                        <a:t>401</a:t>
                      </a:r>
                      <a:endParaRPr lang="is-I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1510" marR="11510" marT="1151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156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1510" marR="11510" marT="1151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u="none" strike="noStrike">
                          <a:effectLst/>
                        </a:rPr>
                        <a:t>83</a:t>
                      </a:r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1510" marR="11510" marT="1151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100" u="none" strike="noStrike">
                          <a:effectLst/>
                        </a:rPr>
                        <a:t>72</a:t>
                      </a:r>
                      <a:endParaRPr lang="is-I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1510" marR="11510" marT="1151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100" u="none" strike="noStrike">
                          <a:effectLst/>
                        </a:rPr>
                        <a:t>71</a:t>
                      </a:r>
                      <a:endParaRPr lang="is-I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1510" marR="11510" marT="11510" marB="0" anchor="b"/>
                </a:tc>
              </a:tr>
              <a:tr h="18415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45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1510" marR="11510" marT="1151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1510" marR="11510" marT="1151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100" u="none" strike="noStrike">
                          <a:effectLst/>
                        </a:rPr>
                        <a:t>165</a:t>
                      </a:r>
                      <a:endParaRPr lang="is-I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1510" marR="11510" marT="1151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86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1510" marR="11510" marT="1151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1100" u="none" strike="noStrike">
                          <a:effectLst/>
                        </a:rPr>
                        <a:t>77</a:t>
                      </a:r>
                      <a:endParaRPr lang="uk-UA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1510" marR="11510" marT="1151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100" u="none" strike="noStrike">
                          <a:effectLst/>
                        </a:rPr>
                        <a:t>143</a:t>
                      </a:r>
                      <a:endParaRPr lang="is-I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1510" marR="11510" marT="1151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100" u="none" strike="noStrike">
                          <a:effectLst/>
                        </a:rPr>
                        <a:t>373</a:t>
                      </a:r>
                      <a:endParaRPr lang="is-I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1510" marR="11510" marT="1151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150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1510" marR="11510" marT="1151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1510" marR="11510" marT="1151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100" u="none" strike="noStrike">
                          <a:effectLst/>
                        </a:rPr>
                        <a:t>12</a:t>
                      </a:r>
                      <a:endParaRPr lang="is-I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1510" marR="11510" marT="1151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100" u="none" strike="noStrike">
                          <a:effectLst/>
                        </a:rPr>
                        <a:t>37</a:t>
                      </a:r>
                      <a:endParaRPr lang="is-I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1510" marR="11510" marT="11510" marB="0" anchor="b"/>
                </a:tc>
              </a:tr>
              <a:tr h="18415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54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1510" marR="11510" marT="1151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1510" marR="11510" marT="1151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100" u="none" strike="noStrike">
                          <a:effectLst/>
                        </a:rPr>
                        <a:t>172</a:t>
                      </a:r>
                      <a:endParaRPr lang="is-I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1510" marR="11510" marT="1151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58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1510" marR="11510" marT="1151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100" u="none" strike="noStrike">
                          <a:effectLst/>
                        </a:rPr>
                        <a:t>78</a:t>
                      </a:r>
                      <a:endParaRPr lang="is-I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1510" marR="11510" marT="1151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1510" marR="11510" marT="1151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100" u="none" strike="noStrike">
                          <a:effectLst/>
                        </a:rPr>
                        <a:t>382</a:t>
                      </a:r>
                      <a:endParaRPr lang="is-I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1510" marR="11510" marT="1151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100" u="none" strike="noStrike">
                          <a:effectLst/>
                        </a:rPr>
                        <a:t>163</a:t>
                      </a:r>
                      <a:endParaRPr lang="is-I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1510" marR="11510" marT="1151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81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1510" marR="11510" marT="1151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100" u="none" strike="noStrike">
                          <a:effectLst/>
                        </a:rPr>
                        <a:t>-24</a:t>
                      </a:r>
                      <a:endParaRPr lang="is-I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1510" marR="11510" marT="1151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100" u="none" strike="noStrike">
                          <a:effectLst/>
                        </a:rPr>
                        <a:t>42</a:t>
                      </a:r>
                      <a:endParaRPr lang="is-I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1510" marR="11510" marT="11510" marB="0" anchor="b"/>
                </a:tc>
              </a:tr>
              <a:tr h="18415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30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1510" marR="11510" marT="1151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1510" marR="11510" marT="1151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170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1510" marR="11510" marT="1151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100" u="none" strike="noStrike">
                          <a:effectLst/>
                        </a:rPr>
                        <a:t>73</a:t>
                      </a:r>
                      <a:endParaRPr lang="is-I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1510" marR="11510" marT="1151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91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1510" marR="11510" marT="1151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100" u="none" strike="noStrike">
                          <a:effectLst/>
                        </a:rPr>
                        <a:t>180</a:t>
                      </a:r>
                      <a:endParaRPr lang="fi-FI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1510" marR="11510" marT="1151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355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1510" marR="11510" marT="1151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100" u="none" strike="noStrike">
                          <a:effectLst/>
                        </a:rPr>
                        <a:t>157</a:t>
                      </a:r>
                      <a:endParaRPr lang="is-I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1510" marR="11510" marT="1151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100" u="none" strike="noStrike">
                          <a:effectLst/>
                        </a:rPr>
                        <a:t>104</a:t>
                      </a:r>
                      <a:endParaRPr lang="is-I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1510" marR="11510" marT="1151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100" u="none" strike="noStrike">
                          <a:effectLst/>
                        </a:rPr>
                        <a:t>68</a:t>
                      </a:r>
                      <a:endParaRPr lang="is-I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1510" marR="11510" marT="1151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1100" u="none" strike="noStrike">
                          <a:effectLst/>
                        </a:rPr>
                        <a:t>51</a:t>
                      </a:r>
                      <a:endParaRPr lang="uk-UA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1510" marR="11510" marT="11510" marB="0" anchor="b"/>
                </a:tc>
              </a:tr>
              <a:tr h="18415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44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1510" marR="11510" marT="1151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1510" marR="11510" marT="1151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160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1510" marR="11510" marT="1151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88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1510" marR="11510" marT="1151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1100" u="none" strike="noStrike">
                          <a:effectLst/>
                        </a:rPr>
                        <a:t>77</a:t>
                      </a:r>
                      <a:endParaRPr lang="uk-UA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1510" marR="11510" marT="1151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158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1510" marR="11510" marT="1151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1100" u="none" strike="noStrike">
                          <a:effectLst/>
                        </a:rPr>
                        <a:t>399</a:t>
                      </a:r>
                      <a:endParaRPr lang="uk-UA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1510" marR="11510" marT="1151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100" u="none" strike="noStrike">
                          <a:effectLst/>
                        </a:rPr>
                        <a:t>163</a:t>
                      </a:r>
                      <a:endParaRPr lang="is-I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1510" marR="11510" marT="1151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u="none" strike="noStrike">
                          <a:effectLst/>
                        </a:rPr>
                        <a:t>94</a:t>
                      </a:r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1510" marR="11510" marT="1151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46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1510" marR="11510" marT="1151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100" u="none" strike="noStrike">
                          <a:effectLst/>
                        </a:rPr>
                        <a:t>20</a:t>
                      </a:r>
                      <a:endParaRPr lang="is-I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1510" marR="11510" marT="11510" marB="0" anchor="b"/>
                </a:tc>
              </a:tr>
              <a:tr h="18415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47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1510" marR="11510" marT="1151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1510" marR="11510" marT="1151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150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1510" marR="11510" marT="1151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100" u="none" strike="noStrike">
                          <a:effectLst/>
                        </a:rPr>
                        <a:t>48</a:t>
                      </a:r>
                      <a:endParaRPr lang="is-I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1510" marR="11510" marT="1151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75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1510" marR="11510" marT="1151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100" u="none" strike="noStrike">
                          <a:effectLst/>
                        </a:rPr>
                        <a:t>132</a:t>
                      </a:r>
                      <a:endParaRPr lang="is-I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1510" marR="11510" marT="1151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350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1510" marR="11510" marT="1151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100" u="none" strike="noStrike">
                          <a:effectLst/>
                        </a:rPr>
                        <a:t>169</a:t>
                      </a:r>
                      <a:endParaRPr lang="is-I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1510" marR="11510" marT="1151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1510" marR="11510" marT="1151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u="none" strike="noStrike">
                          <a:effectLst/>
                        </a:rPr>
                        <a:t>36</a:t>
                      </a:r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1510" marR="11510" marT="1151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45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1510" marR="11510" marT="11510" marB="0" anchor="b"/>
                </a:tc>
              </a:tr>
              <a:tr h="18415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47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1510" marR="11510" marT="1151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1510" marR="11510" marT="1151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100" u="none" strike="noStrike">
                          <a:effectLst/>
                        </a:rPr>
                        <a:t>171</a:t>
                      </a:r>
                      <a:endParaRPr lang="is-I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1510" marR="11510" marT="1151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59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1510" marR="11510" marT="1151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100" u="none" strike="noStrike">
                          <a:effectLst/>
                        </a:rPr>
                        <a:t>82</a:t>
                      </a:r>
                      <a:endParaRPr lang="is-I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1510" marR="11510" marT="1151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145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1510" marR="11510" marT="1151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347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1510" marR="11510" marT="1151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100" u="none" strike="noStrike">
                          <a:effectLst/>
                        </a:rPr>
                        <a:t>169</a:t>
                      </a:r>
                      <a:endParaRPr lang="is-I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1510" marR="11510" marT="1151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1510" marR="11510" marT="1151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1100" u="none" strike="noStrike">
                          <a:effectLst/>
                        </a:rPr>
                        <a:t>77</a:t>
                      </a:r>
                      <a:endParaRPr lang="uk-UA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1510" marR="11510" marT="1151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75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1510" marR="11510" marT="11510" marB="0" anchor="b"/>
                </a:tc>
              </a:tr>
              <a:tr h="18415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46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1510" marR="11510" marT="1151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1510" marR="11510" marT="1151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158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1510" marR="11510" marT="1151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58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1510" marR="11510" marT="1151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70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1510" marR="11510" marT="1151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100" u="none" strike="noStrike">
                          <a:effectLst/>
                        </a:rPr>
                        <a:t>120</a:t>
                      </a:r>
                      <a:endParaRPr lang="is-I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1510" marR="11510" marT="1151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353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1510" marR="11510" marT="1151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100" u="none" strike="noStrike">
                          <a:effectLst/>
                        </a:rPr>
                        <a:t>122</a:t>
                      </a:r>
                      <a:endParaRPr lang="is-I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1510" marR="11510" marT="1151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100" u="none" strike="noStrike">
                          <a:effectLst/>
                        </a:rPr>
                        <a:t>52</a:t>
                      </a:r>
                      <a:endParaRPr lang="is-IS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1510" marR="11510" marT="1151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57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1510" marR="11510" marT="1151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u="none" strike="noStrike" dirty="0">
                          <a:effectLst/>
                        </a:rPr>
                        <a:t>49</a:t>
                      </a:r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1510" marR="11510" marT="11510" marB="0" anchor="b"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467544" y="5013176"/>
            <a:ext cx="2304256" cy="135421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 smtClean="0"/>
              <a:t>For example of Age</a:t>
            </a:r>
          </a:p>
          <a:p>
            <a:r>
              <a:rPr lang="en-US" sz="1600" dirty="0" smtClean="0"/>
              <a:t>&lt;40→</a:t>
            </a:r>
            <a:r>
              <a:rPr lang="en-US" sz="1600" dirty="0" smtClean="0">
                <a:solidFill>
                  <a:srgbClr val="FF0000"/>
                </a:solidFill>
              </a:rPr>
              <a:t>1</a:t>
            </a:r>
          </a:p>
          <a:p>
            <a:r>
              <a:rPr lang="en-US" sz="1600" dirty="0" smtClean="0"/>
              <a:t>41~50</a:t>
            </a:r>
            <a:r>
              <a:rPr lang="en-US" sz="1600" dirty="0"/>
              <a:t> </a:t>
            </a:r>
            <a:r>
              <a:rPr lang="en-US" sz="1600" dirty="0" smtClean="0"/>
              <a:t>→</a:t>
            </a:r>
            <a:r>
              <a:rPr lang="en-US" sz="1600" dirty="0" smtClean="0">
                <a:solidFill>
                  <a:srgbClr val="FF0000"/>
                </a:solidFill>
              </a:rPr>
              <a:t>2</a:t>
            </a:r>
          </a:p>
          <a:p>
            <a:r>
              <a:rPr lang="en-US" sz="1600" dirty="0" smtClean="0"/>
              <a:t>51~65</a:t>
            </a:r>
            <a:r>
              <a:rPr lang="en-US" sz="1600" dirty="0"/>
              <a:t> </a:t>
            </a:r>
            <a:r>
              <a:rPr lang="en-US" sz="1600" dirty="0" smtClean="0"/>
              <a:t>→</a:t>
            </a:r>
            <a:r>
              <a:rPr lang="en-US" sz="1600" dirty="0" smtClean="0">
                <a:solidFill>
                  <a:srgbClr val="FF0000"/>
                </a:solidFill>
              </a:rPr>
              <a:t>3</a:t>
            </a:r>
          </a:p>
          <a:p>
            <a:r>
              <a:rPr lang="en-US" sz="1600" dirty="0" smtClean="0"/>
              <a:t>&gt;65</a:t>
            </a:r>
            <a:r>
              <a:rPr lang="en-US" sz="1600" dirty="0"/>
              <a:t> </a:t>
            </a:r>
            <a:r>
              <a:rPr lang="en-US" sz="1600" dirty="0" smtClean="0"/>
              <a:t>→</a:t>
            </a:r>
            <a:r>
              <a:rPr lang="en-US" sz="1600" dirty="0" smtClean="0">
                <a:solidFill>
                  <a:srgbClr val="FF0000"/>
                </a:solidFill>
              </a:rPr>
              <a:t>4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43808" y="5013176"/>
            <a:ext cx="3024336" cy="135421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 smtClean="0"/>
              <a:t>For example of Heart Rate(HR)</a:t>
            </a:r>
          </a:p>
          <a:p>
            <a:r>
              <a:rPr lang="en-US" sz="1600" dirty="0" smtClean="0"/>
              <a:t>&lt;60→</a:t>
            </a:r>
            <a:r>
              <a:rPr lang="en-US" sz="1600" dirty="0" smtClean="0">
                <a:solidFill>
                  <a:srgbClr val="FF0000"/>
                </a:solidFill>
              </a:rPr>
              <a:t>1</a:t>
            </a:r>
          </a:p>
          <a:p>
            <a:r>
              <a:rPr lang="en-US" sz="1600" dirty="0" smtClean="0"/>
              <a:t>61~80 →</a:t>
            </a:r>
            <a:r>
              <a:rPr lang="en-US" sz="1600" dirty="0" smtClean="0">
                <a:solidFill>
                  <a:srgbClr val="FF0000"/>
                </a:solidFill>
              </a:rPr>
              <a:t>2</a:t>
            </a:r>
          </a:p>
          <a:p>
            <a:r>
              <a:rPr lang="en-US" sz="1600" dirty="0" smtClean="0"/>
              <a:t>81~100 →</a:t>
            </a:r>
            <a:r>
              <a:rPr lang="en-US" sz="1600" dirty="0" smtClean="0">
                <a:solidFill>
                  <a:srgbClr val="FF0000"/>
                </a:solidFill>
              </a:rPr>
              <a:t>3</a:t>
            </a:r>
          </a:p>
          <a:p>
            <a:r>
              <a:rPr lang="en-US" sz="1600" dirty="0" smtClean="0"/>
              <a:t>&gt;100 →</a:t>
            </a:r>
            <a:r>
              <a:rPr lang="en-US" sz="1600" dirty="0" smtClean="0">
                <a:solidFill>
                  <a:srgbClr val="FF0000"/>
                </a:solidFill>
              </a:rPr>
              <a:t>4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7" name="Left Brace 6"/>
          <p:cNvSpPr/>
          <p:nvPr/>
        </p:nvSpPr>
        <p:spPr>
          <a:xfrm>
            <a:off x="323528" y="620688"/>
            <a:ext cx="144016" cy="3456384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Curved Connector 8"/>
          <p:cNvCxnSpPr>
            <a:stCxn id="7" idx="1"/>
            <a:endCxn id="5" idx="1"/>
          </p:cNvCxnSpPr>
          <p:nvPr/>
        </p:nvCxnSpPr>
        <p:spPr>
          <a:xfrm rot="10800000" flipH="1" flipV="1">
            <a:off x="323528" y="2348879"/>
            <a:ext cx="144016" cy="3341405"/>
          </a:xfrm>
          <a:prstGeom prst="curvedConnector3">
            <a:avLst>
              <a:gd name="adj1" fmla="val -158732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itle 1"/>
          <p:cNvSpPr txBox="1">
            <a:spLocks/>
          </p:cNvSpPr>
          <p:nvPr/>
        </p:nvSpPr>
        <p:spPr bwMode="auto">
          <a:xfrm>
            <a:off x="251520" y="116633"/>
            <a:ext cx="8686800" cy="5040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ヒラギノ角ゴ Pro W3" charset="-128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ヒラギノ角ゴ Pro W3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ヒラギノ角ゴ Pro W3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ヒラギノ角ゴ Pro W3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ヒラギノ角ゴ Pro W3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l" eaLnBrk="1" hangingPunct="1"/>
            <a:r>
              <a:rPr lang="en-US" sz="2000" kern="0" dirty="0" smtClean="0">
                <a:solidFill>
                  <a:srgbClr val="247A5B"/>
                </a:solidFill>
                <a:latin typeface="Arial Black" charset="0"/>
              </a:rPr>
              <a:t>Data Mining with Rule Association: Application in Healthcare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13427" y="4496360"/>
            <a:ext cx="57547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Cardiac </a:t>
            </a:r>
            <a:r>
              <a:rPr lang="en-US" b="1" dirty="0" smtClean="0"/>
              <a:t>Arrhythmia data</a:t>
            </a:r>
            <a:r>
              <a:rPr lang="en-US" dirty="0" smtClean="0"/>
              <a:t>: </a:t>
            </a:r>
            <a:r>
              <a:rPr lang="en-US" dirty="0"/>
              <a:t>Categorical </a:t>
            </a:r>
            <a:r>
              <a:rPr lang="en-US" dirty="0" smtClean="0"/>
              <a:t>Transformation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084168" y="5013176"/>
            <a:ext cx="28171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FC000"/>
                </a:solidFill>
              </a:rPr>
              <a:t>If Age=4 &amp; HR=4 then, </a:t>
            </a:r>
          </a:p>
          <a:p>
            <a:r>
              <a:rPr lang="en-US" sz="2000" dirty="0" smtClean="0">
                <a:solidFill>
                  <a:srgbClr val="FFC000"/>
                </a:solidFill>
              </a:rPr>
              <a:t>Heart Disease???</a:t>
            </a:r>
            <a:endParaRPr lang="en-US" sz="20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8483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 bwMode="auto">
          <a:xfrm>
            <a:off x="251520" y="116633"/>
            <a:ext cx="8686800" cy="5040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ヒラギノ角ゴ Pro W3" charset="-128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ヒラギノ角ゴ Pro W3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ヒラギノ角ゴ Pro W3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ヒラギノ角ゴ Pro W3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ヒラギノ角ゴ Pro W3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l" eaLnBrk="1" hangingPunct="1"/>
            <a:r>
              <a:rPr lang="en-US" sz="2000" kern="0" dirty="0" smtClean="0">
                <a:solidFill>
                  <a:srgbClr val="247A5B"/>
                </a:solidFill>
                <a:latin typeface="Arial Black" charset="0"/>
              </a:rPr>
              <a:t>Data Mining with Rule Association: Application in Healthcare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323528" y="633617"/>
                <a:ext cx="8352928" cy="54938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Courier New" charset="0"/>
                  <a:buChar char="o"/>
                </a:pPr>
                <a:r>
                  <a:rPr lang="en-US" dirty="0" smtClean="0"/>
                  <a:t>Adverse drug reaction (ADE) pose a serious problem for the public health and cause wasteful expenses:</a:t>
                </a:r>
              </a:p>
              <a:p>
                <a:pPr marL="285750" indent="-285750">
                  <a:lnSpc>
                    <a:spcPct val="150000"/>
                  </a:lnSpc>
                  <a:buFont typeface="Courier New" charset="0"/>
                  <a:buChar char="o"/>
                </a:pPr>
                <a:r>
                  <a:rPr lang="en-US" dirty="0" smtClean="0"/>
                  <a:t>ADE account for</a:t>
                </a:r>
              </a:p>
              <a:p>
                <a:pPr marL="742950" lvl="1" indent="-285750">
                  <a:lnSpc>
                    <a:spcPct val="150000"/>
                  </a:lnSpc>
                  <a:buFont typeface="Courier New" charset="0"/>
                  <a:buChar char="o"/>
                </a:pPr>
                <a:r>
                  <a:rPr lang="en-US" dirty="0" smtClean="0"/>
                  <a:t>5% of hospital admissions,28% of emergency department visit</a:t>
                </a:r>
              </a:p>
              <a:p>
                <a:pPr marL="742950" lvl="1" indent="-285750">
                  <a:lnSpc>
                    <a:spcPct val="150000"/>
                  </a:lnSpc>
                  <a:buFont typeface="Courier New" charset="0"/>
                  <a:buChar char="o"/>
                </a:pPr>
                <a:r>
                  <a:rPr lang="en-US" dirty="0" smtClean="0"/>
                  <a:t>5% of hospital deaths. In U.S., several billon dollars loss !!</a:t>
                </a:r>
                <a:endParaRPr lang="en-US" dirty="0"/>
              </a:p>
              <a:p>
                <a:pPr marL="285750" indent="-285750">
                  <a:lnSpc>
                    <a:spcPct val="150000"/>
                  </a:lnSpc>
                  <a:buFont typeface="Courier New" charset="0"/>
                  <a:buChar char="o"/>
                </a:pPr>
                <a:r>
                  <a:rPr lang="en-US" dirty="0" smtClean="0"/>
                  <a:t>Scientist collected a huge amount of data and</a:t>
                </a:r>
              </a:p>
              <a:p>
                <a:pPr marL="742950" lvl="1" indent="-285750">
                  <a:lnSpc>
                    <a:spcPct val="150000"/>
                  </a:lnSpc>
                  <a:buFont typeface="Courier New" charset="0"/>
                  <a:buChar char="o"/>
                </a:pPr>
                <a:r>
                  <a:rPr lang="en-US" dirty="0" smtClean="0"/>
                  <a:t>Pushed the current standard in pharmacovigilance from binary association rules of the form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𝑋</m:t>
                    </m:r>
                    <m:r>
                      <a:rPr lang="is-I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𝑌</m:t>
                    </m:r>
                  </m:oMath>
                </a14:m>
                <a:r>
                  <a:rPr lang="en-US" dirty="0" smtClean="0"/>
                  <a:t> where X describes a set of drug and Y are symptoms.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𝑋</m:t>
                    </m:r>
                    <m:r>
                      <a:rPr lang="is-IS" i="1"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𝑌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smtClean="0"/>
                  <a:t> has a certain level of support &amp; confidence)</a:t>
                </a:r>
              </a:p>
              <a:p>
                <a:pPr marL="742950" lvl="1" indent="-285750">
                  <a:lnSpc>
                    <a:spcPct val="150000"/>
                  </a:lnSpc>
                  <a:buFont typeface="Courier New" charset="0"/>
                  <a:buChar char="o"/>
                </a:pPr>
                <a:r>
                  <a:rPr lang="en-US" dirty="0" smtClean="0"/>
                  <a:t>Data system goes beyond seeking rules of the form </a:t>
                </a:r>
              </a:p>
              <a:p>
                <a:pPr marL="1200150" lvl="2" indent="-285750">
                  <a:lnSpc>
                    <a:spcPct val="150000"/>
                  </a:lnSpc>
                  <a:buFont typeface="Courier New" charset="0"/>
                  <a:buChar char="o"/>
                </a:pPr>
                <a:r>
                  <a:rPr lang="en-US" dirty="0" err="1" smtClean="0"/>
                  <a:t>Vioxx</a:t>
                </a:r>
                <a:r>
                  <a:rPr lang="en-US" dirty="0" smtClean="0"/>
                  <a:t> (a drug to treat </a:t>
                </a:r>
                <a:r>
                  <a:rPr lang="en-US" dirty="0">
                    <a:ea typeface="Cambria Math" charset="0"/>
                    <a:cs typeface="Cambria Math" charset="0"/>
                  </a:rPr>
                  <a:t>osteoarthritis, acute pain conditions, and </a:t>
                </a:r>
                <a:r>
                  <a:rPr lang="en-US" dirty="0" smtClean="0">
                    <a:ea typeface="Cambria Math" charset="0"/>
                    <a:cs typeface="Cambria Math" charset="0"/>
                  </a:rPr>
                  <a:t>dysmenorrhea) </a:t>
                </a:r>
                <a14:m>
                  <m:oMath xmlns:m="http://schemas.openxmlformats.org/officeDocument/2006/math">
                    <m:r>
                      <a:rPr lang="is-IS" i="1"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</m:oMath>
                </a14:m>
                <a:r>
                  <a:rPr lang="en-US" dirty="0" smtClean="0"/>
                  <a:t>Heart attack</a:t>
                </a:r>
              </a:p>
              <a:p>
                <a:pPr marL="1200150" lvl="2" indent="-285750">
                  <a:lnSpc>
                    <a:spcPct val="150000"/>
                  </a:lnSpc>
                  <a:buFont typeface="Courier New" charset="0"/>
                  <a:buChar char="o"/>
                </a:pPr>
                <a:r>
                  <a:rPr lang="en-US" dirty="0" smtClean="0"/>
                  <a:t>It has now been withdrawn since 2004</a:t>
                </a: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633617"/>
                <a:ext cx="8352928" cy="5493812"/>
              </a:xfrm>
              <a:prstGeom prst="rect">
                <a:avLst/>
              </a:prstGeom>
              <a:blipFill rotWithShape="0">
                <a:blip r:embed="rId2"/>
                <a:stretch>
                  <a:fillRect l="-511" r="-11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251520" y="6237312"/>
            <a:ext cx="8686800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bg2"/>
                </a:solidFill>
              </a:rPr>
              <a:t>Simovici</a:t>
            </a:r>
            <a:r>
              <a:rPr lang="en-US" sz="1200" dirty="0">
                <a:solidFill>
                  <a:schemeClr val="bg2"/>
                </a:solidFill>
              </a:rPr>
              <a:t>, Dan A. "Data Mining of Medical Data: Opportunities and Challenges in Mining Association Rules." (2012).</a:t>
            </a:r>
          </a:p>
        </p:txBody>
      </p:sp>
    </p:spTree>
    <p:extLst>
      <p:ext uri="{BB962C8B-B14F-4D97-AF65-F5344CB8AC3E}">
        <p14:creationId xmlns:p14="http://schemas.microsoft.com/office/powerpoint/2010/main" val="114985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 bwMode="auto">
          <a:xfrm>
            <a:off x="251520" y="116633"/>
            <a:ext cx="8686800" cy="5040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ヒラギノ角ゴ Pro W3" charset="-128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ヒラギノ角ゴ Pro W3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ヒラギノ角ゴ Pro W3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ヒラギノ角ゴ Pro W3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ヒラギノ角ゴ Pro W3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l" eaLnBrk="1" hangingPunct="1"/>
            <a:r>
              <a:rPr lang="en-US" sz="2000" kern="0" dirty="0" smtClean="0">
                <a:solidFill>
                  <a:srgbClr val="247A5B"/>
                </a:solidFill>
                <a:latin typeface="Arial Black" charset="0"/>
              </a:rPr>
              <a:t>Data Mining with Rule Association: Application in Healthcare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51520" y="980728"/>
                <a:ext cx="8542784" cy="17030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Courier New" charset="0"/>
                  <a:buChar char="o"/>
                </a:pPr>
                <a:r>
                  <a:rPr lang="en-US" dirty="0" smtClean="0"/>
                  <a:t>1,080 mammograms collected in the Clinical Hospital of Univ. of Sao Paulo classified into 4 levels of tissue density (</a:t>
                </a:r>
                <a14:m>
                  <m:oMath xmlns:m="http://schemas.openxmlformats.org/officeDocument/2006/math">
                    <m:r>
                      <a:rPr lang="is-IS" i="1"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</m:oMath>
                </a14:m>
                <a:r>
                  <a:rPr lang="en-US" dirty="0" smtClean="0"/>
                  <a:t> indicator of breast cancer)</a:t>
                </a:r>
              </a:p>
              <a:p>
                <a:pPr marL="285750" indent="-285750">
                  <a:lnSpc>
                    <a:spcPct val="150000"/>
                  </a:lnSpc>
                  <a:buFont typeface="Courier New" charset="0"/>
                  <a:buChar char="o"/>
                </a:pPr>
                <a:r>
                  <a:rPr lang="en-US" dirty="0" smtClean="0"/>
                  <a:t>85 features are extracted: shape &amp; size of the breast, the conditions of breast contour, nipple position, the distribution of fibro-glandular tissue, etc.</a:t>
                </a:r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980728"/>
                <a:ext cx="8542784" cy="1703030"/>
              </a:xfrm>
              <a:prstGeom prst="rect">
                <a:avLst/>
              </a:prstGeom>
              <a:blipFill rotWithShape="0">
                <a:blip r:embed="rId2"/>
                <a:stretch>
                  <a:fillRect l="-499" b="-50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612" y="4149080"/>
            <a:ext cx="7086600" cy="1651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569" y="3456086"/>
            <a:ext cx="3619500" cy="3429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91011" y="2992318"/>
            <a:ext cx="8263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Mined rule: 4</a:t>
            </a:r>
            <a:r>
              <a:rPr lang="en-US" baseline="30000" dirty="0" smtClean="0"/>
              <a:t>th</a:t>
            </a:r>
            <a:r>
              <a:rPr lang="en-US" dirty="0" smtClean="0"/>
              <a:t> feature value in [0.1,0.3] tend to be images of malignant masses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187069" y="3395652"/>
            <a:ext cx="3768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&gt;97% confidence level, 5% </a:t>
            </a:r>
            <a:r>
              <a:rPr lang="en-US" dirty="0" err="1" smtClean="0"/>
              <a:t>minsup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567569" y="6125845"/>
            <a:ext cx="7992888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2"/>
                </a:solidFill>
                <a:latin typeface="Arial" charset="0"/>
              </a:rPr>
              <a:t>Ribeiro, Marcela Xavier, et al. "How to improve medical image diagnosis through association rules: The IDEA method." </a:t>
            </a:r>
            <a:r>
              <a:rPr lang="en-US" sz="1200" i="1" dirty="0">
                <a:solidFill>
                  <a:schemeClr val="bg2"/>
                </a:solidFill>
                <a:latin typeface="Arial" charset="0"/>
              </a:rPr>
              <a:t>Computer-Based Medical Systems, 2008. CBMS'08. 21st IEEE International Symposium on</a:t>
            </a:r>
            <a:r>
              <a:rPr lang="en-US" sz="1200" dirty="0">
                <a:solidFill>
                  <a:schemeClr val="bg2"/>
                </a:solidFill>
                <a:latin typeface="Arial" charset="0"/>
              </a:rPr>
              <a:t>. IEEE, 2008.</a:t>
            </a:r>
            <a:endParaRPr lang="en-US" sz="12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8520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6770</TotalTime>
  <Words>3044</Words>
  <Application>Microsoft Office PowerPoint</Application>
  <PresentationFormat>On-screen Show (4:3)</PresentationFormat>
  <Paragraphs>832</Paragraphs>
  <Slides>44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4" baseType="lpstr">
      <vt:lpstr>Monaco</vt:lpstr>
      <vt:lpstr>TimesTen</vt:lpstr>
      <vt:lpstr>ヒラギノ角ゴ Pro W3</vt:lpstr>
      <vt:lpstr>Arial</vt:lpstr>
      <vt:lpstr>Arial Black</vt:lpstr>
      <vt:lpstr>Calibri</vt:lpstr>
      <vt:lpstr>Cambria Math</vt:lpstr>
      <vt:lpstr>Courier New</vt:lpstr>
      <vt:lpstr>Wingdings</vt:lpstr>
      <vt:lpstr>Default Design</vt:lpstr>
      <vt:lpstr>PowerPoint Presentation</vt:lpstr>
      <vt:lpstr>Data Mining with Rule Association: Apriori approach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Learning algorithm: Data Clustering </vt:lpstr>
      <vt:lpstr>Learning algorithm: Supervised vs. Unsupervised Learning</vt:lpstr>
      <vt:lpstr>Learning algorithm: Clustering</vt:lpstr>
      <vt:lpstr>Learning algorithm: Clustering</vt:lpstr>
      <vt:lpstr>Learning algorithm: Clustering</vt:lpstr>
      <vt:lpstr>Learning algorithm: Clustering</vt:lpstr>
      <vt:lpstr>Learning algorithm: Clustering</vt:lpstr>
      <vt:lpstr>Learning algorithm: Clustering</vt:lpstr>
      <vt:lpstr>Learning algorithm: Clustering</vt:lpstr>
      <vt:lpstr>Learning algorithm: K-mean Clustering</vt:lpstr>
      <vt:lpstr>Learning algorithm: K-mean Clustering</vt:lpstr>
      <vt:lpstr>Learning algorithm: K-mean Clustering</vt:lpstr>
      <vt:lpstr>Learning algorithm: K-mean Clustering</vt:lpstr>
      <vt:lpstr>Learning algorithm: K-mean Clustering</vt:lpstr>
      <vt:lpstr>Learning algorithm: K-mean Clustering</vt:lpstr>
      <vt:lpstr>Learning algorithm: K-mean Clustering</vt:lpstr>
      <vt:lpstr>Learning algorithm: K-mean Clustering</vt:lpstr>
      <vt:lpstr>Learning algorithm: K-mean Clustering</vt:lpstr>
      <vt:lpstr>Learning algorithm: K-mean Clustering</vt:lpstr>
      <vt:lpstr>Learning algorithm: K-mean Clustering</vt:lpstr>
      <vt:lpstr>Learning algorithm: Hierarchical clustering</vt:lpstr>
      <vt:lpstr>Learning algorithm: Hierarchical clustering</vt:lpstr>
      <vt:lpstr>Learning algorithm: Hierarchical clustering</vt:lpstr>
      <vt:lpstr>Learning algorithm: Hierarchical clustering</vt:lpstr>
      <vt:lpstr>Learning algorithm: Hierarchical clustering</vt:lpstr>
      <vt:lpstr>Learning algorithm: Hierarchical clustering</vt:lpstr>
      <vt:lpstr>Learning algorithm: Hierarchical clustering</vt:lpstr>
      <vt:lpstr>Learning algorithm: Hierarchical clustering</vt:lpstr>
      <vt:lpstr>Learning algorithm: Hierarchical clustering</vt:lpstr>
      <vt:lpstr>PowerPoint Presentation</vt:lpstr>
      <vt:lpstr>Questions?</vt:lpstr>
    </vt:vector>
  </TitlesOfParts>
  <Company>HP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Won Daehan</dc:creator>
  <cp:lastModifiedBy>Daehan Won</cp:lastModifiedBy>
  <cp:revision>155</cp:revision>
  <dcterms:created xsi:type="dcterms:W3CDTF">2016-08-28T02:58:54Z</dcterms:created>
  <dcterms:modified xsi:type="dcterms:W3CDTF">2016-09-11T07:22:14Z</dcterms:modified>
</cp:coreProperties>
</file>